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62" r:id="rId4"/>
    <p:sldId id="264" r:id="rId5"/>
    <p:sldId id="257" r:id="rId6"/>
    <p:sldId id="258" r:id="rId7"/>
    <p:sldId id="259" r:id="rId8"/>
    <p:sldId id="260" r:id="rId9"/>
    <p:sldId id="261" r:id="rId10"/>
    <p:sldId id="263" r:id="rId11"/>
    <p:sldId id="265"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4" d="100"/>
          <a:sy n="84" d="100"/>
        </p:scale>
        <p:origin x="-1068"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1.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548680"/>
            <a:ext cx="7772400" cy="1470025"/>
          </a:xfrm>
        </p:spPr>
        <p:txBody>
          <a:bodyPr/>
          <a:lstStyle>
            <a:lvl1pPr algn="r">
              <a:defRPr>
                <a:solidFill>
                  <a:schemeClr val="bg1">
                    <a:lumMod val="95000"/>
                  </a:schemeClr>
                </a:solidFill>
                <a:latin typeface="Century Gothic" pitchFamily="34" charset="0"/>
              </a:defRPr>
            </a:lvl1pPr>
          </a:lstStyle>
          <a:p>
            <a:r>
              <a:rPr lang="ru-RU" smtClean="0"/>
              <a:t>Образец заголовка</a:t>
            </a:r>
            <a:endParaRPr lang="ru-RU"/>
          </a:p>
        </p:txBody>
      </p:sp>
      <p:sp>
        <p:nvSpPr>
          <p:cNvPr id="3" name="Подзаголовок 2"/>
          <p:cNvSpPr>
            <a:spLocks noGrp="1"/>
          </p:cNvSpPr>
          <p:nvPr>
            <p:ph type="subTitle" idx="1"/>
          </p:nvPr>
        </p:nvSpPr>
        <p:spPr>
          <a:xfrm>
            <a:off x="2339752" y="2060848"/>
            <a:ext cx="6400800" cy="1752600"/>
          </a:xfrm>
        </p:spPr>
        <p:txBody>
          <a:bodyPr/>
          <a:lstStyle>
            <a:lvl1pPr marL="0" indent="0" algn="r">
              <a:buNone/>
              <a:defRPr>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EB8B833-E4C5-4AEC-B54A-800B449B1D04}" type="datetimeFigureOut">
              <a:rPr lang="ru-RU" smtClean="0"/>
              <a:pPr/>
              <a:t>04.04.2013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14CCF9-0D96-4661-A8A3-F623A75681EB}" type="slidenum">
              <a:rPr lang="ru-RU" smtClean="0"/>
              <a:pPr/>
              <a:t>‹#›</a:t>
            </a:fld>
            <a:endParaRPr lang="ru-RU"/>
          </a:p>
        </p:txBody>
      </p:sp>
    </p:spTree>
    <p:extLst>
      <p:ext uri="{BB962C8B-B14F-4D97-AF65-F5344CB8AC3E}">
        <p14:creationId xmlns="" xmlns:p14="http://schemas.microsoft.com/office/powerpoint/2010/main" val="125768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EB8B833-E4C5-4AEC-B54A-800B449B1D04}" type="datetimeFigureOut">
              <a:rPr lang="ru-RU" smtClean="0"/>
              <a:pPr/>
              <a:t>04.04.2013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14CCF9-0D96-4661-A8A3-F623A75681EB}" type="slidenum">
              <a:rPr lang="ru-RU" smtClean="0"/>
              <a:pPr/>
              <a:t>‹#›</a:t>
            </a:fld>
            <a:endParaRPr lang="ru-RU"/>
          </a:p>
        </p:txBody>
      </p:sp>
    </p:spTree>
    <p:extLst>
      <p:ext uri="{BB962C8B-B14F-4D97-AF65-F5344CB8AC3E}">
        <p14:creationId xmlns="" xmlns:p14="http://schemas.microsoft.com/office/powerpoint/2010/main" val="529212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EB8B833-E4C5-4AEC-B54A-800B449B1D04}" type="datetimeFigureOut">
              <a:rPr lang="ru-RU" smtClean="0"/>
              <a:pPr/>
              <a:t>04.04.2013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14CCF9-0D96-4661-A8A3-F623A75681EB}" type="slidenum">
              <a:rPr lang="ru-RU" smtClean="0"/>
              <a:pPr/>
              <a:t>‹#›</a:t>
            </a:fld>
            <a:endParaRPr lang="ru-RU"/>
          </a:p>
        </p:txBody>
      </p:sp>
    </p:spTree>
    <p:extLst>
      <p:ext uri="{BB962C8B-B14F-4D97-AF65-F5344CB8AC3E}">
        <p14:creationId xmlns="" xmlns:p14="http://schemas.microsoft.com/office/powerpoint/2010/main" val="2596128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EB8B833-E4C5-4AEC-B54A-800B449B1D04}" type="datetimeFigureOut">
              <a:rPr lang="ru-RU" smtClean="0"/>
              <a:pPr/>
              <a:t>04.04.2013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14CCF9-0D96-4661-A8A3-F623A75681EB}" type="slidenum">
              <a:rPr lang="ru-RU" smtClean="0"/>
              <a:pPr/>
              <a:t>‹#›</a:t>
            </a:fld>
            <a:endParaRPr lang="ru-RU"/>
          </a:p>
        </p:txBody>
      </p:sp>
    </p:spTree>
    <p:extLst>
      <p:ext uri="{BB962C8B-B14F-4D97-AF65-F5344CB8AC3E}">
        <p14:creationId xmlns="" xmlns:p14="http://schemas.microsoft.com/office/powerpoint/2010/main" val="1922888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EB8B833-E4C5-4AEC-B54A-800B449B1D04}" type="datetimeFigureOut">
              <a:rPr lang="ru-RU" smtClean="0"/>
              <a:pPr/>
              <a:t>04.04.2013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14CCF9-0D96-4661-A8A3-F623A75681EB}" type="slidenum">
              <a:rPr lang="ru-RU" smtClean="0"/>
              <a:pPr/>
              <a:t>‹#›</a:t>
            </a:fld>
            <a:endParaRPr lang="ru-RU"/>
          </a:p>
        </p:txBody>
      </p:sp>
    </p:spTree>
    <p:extLst>
      <p:ext uri="{BB962C8B-B14F-4D97-AF65-F5344CB8AC3E}">
        <p14:creationId xmlns="" xmlns:p14="http://schemas.microsoft.com/office/powerpoint/2010/main" val="389940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EB8B833-E4C5-4AEC-B54A-800B449B1D04}" type="datetimeFigureOut">
              <a:rPr lang="ru-RU" smtClean="0"/>
              <a:pPr/>
              <a:t>04.04.2013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414CCF9-0D96-4661-A8A3-F623A75681EB}" type="slidenum">
              <a:rPr lang="ru-RU" smtClean="0"/>
              <a:pPr/>
              <a:t>‹#›</a:t>
            </a:fld>
            <a:endParaRPr lang="ru-RU"/>
          </a:p>
        </p:txBody>
      </p:sp>
    </p:spTree>
    <p:extLst>
      <p:ext uri="{BB962C8B-B14F-4D97-AF65-F5344CB8AC3E}">
        <p14:creationId xmlns="" xmlns:p14="http://schemas.microsoft.com/office/powerpoint/2010/main" val="78483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EB8B833-E4C5-4AEC-B54A-800B449B1D04}" type="datetimeFigureOut">
              <a:rPr lang="ru-RU" smtClean="0"/>
              <a:pPr/>
              <a:t>04.04.2013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414CCF9-0D96-4661-A8A3-F623A75681EB}" type="slidenum">
              <a:rPr lang="ru-RU" smtClean="0"/>
              <a:pPr/>
              <a:t>‹#›</a:t>
            </a:fld>
            <a:endParaRPr lang="ru-RU"/>
          </a:p>
        </p:txBody>
      </p:sp>
    </p:spTree>
    <p:extLst>
      <p:ext uri="{BB962C8B-B14F-4D97-AF65-F5344CB8AC3E}">
        <p14:creationId xmlns="" xmlns:p14="http://schemas.microsoft.com/office/powerpoint/2010/main" val="3319497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EB8B833-E4C5-4AEC-B54A-800B449B1D04}" type="datetimeFigureOut">
              <a:rPr lang="ru-RU" smtClean="0"/>
              <a:pPr/>
              <a:t>04.04.2013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414CCF9-0D96-4661-A8A3-F623A75681EB}" type="slidenum">
              <a:rPr lang="ru-RU" smtClean="0"/>
              <a:pPr/>
              <a:t>‹#›</a:t>
            </a:fld>
            <a:endParaRPr lang="ru-RU"/>
          </a:p>
        </p:txBody>
      </p:sp>
    </p:spTree>
    <p:extLst>
      <p:ext uri="{BB962C8B-B14F-4D97-AF65-F5344CB8AC3E}">
        <p14:creationId xmlns="" xmlns:p14="http://schemas.microsoft.com/office/powerpoint/2010/main" val="186855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EB8B833-E4C5-4AEC-B54A-800B449B1D04}" type="datetimeFigureOut">
              <a:rPr lang="ru-RU" smtClean="0"/>
              <a:pPr/>
              <a:t>04.04.2013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414CCF9-0D96-4661-A8A3-F623A75681EB}" type="slidenum">
              <a:rPr lang="ru-RU" smtClean="0"/>
              <a:pPr/>
              <a:t>‹#›</a:t>
            </a:fld>
            <a:endParaRPr lang="ru-RU"/>
          </a:p>
        </p:txBody>
      </p:sp>
    </p:spTree>
    <p:extLst>
      <p:ext uri="{BB962C8B-B14F-4D97-AF65-F5344CB8AC3E}">
        <p14:creationId xmlns="" xmlns:p14="http://schemas.microsoft.com/office/powerpoint/2010/main" val="1354218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EB8B833-E4C5-4AEC-B54A-800B449B1D04}" type="datetimeFigureOut">
              <a:rPr lang="ru-RU" smtClean="0"/>
              <a:pPr/>
              <a:t>04.04.2013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414CCF9-0D96-4661-A8A3-F623A75681EB}" type="slidenum">
              <a:rPr lang="ru-RU" smtClean="0"/>
              <a:pPr/>
              <a:t>‹#›</a:t>
            </a:fld>
            <a:endParaRPr lang="ru-RU"/>
          </a:p>
        </p:txBody>
      </p:sp>
    </p:spTree>
    <p:extLst>
      <p:ext uri="{BB962C8B-B14F-4D97-AF65-F5344CB8AC3E}">
        <p14:creationId xmlns="" xmlns:p14="http://schemas.microsoft.com/office/powerpoint/2010/main" val="3893773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EB8B833-E4C5-4AEC-B54A-800B449B1D04}" type="datetimeFigureOut">
              <a:rPr lang="ru-RU" smtClean="0"/>
              <a:pPr/>
              <a:t>04.04.2013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414CCF9-0D96-4661-A8A3-F623A75681EB}" type="slidenum">
              <a:rPr lang="ru-RU" smtClean="0"/>
              <a:pPr/>
              <a:t>‹#›</a:t>
            </a:fld>
            <a:endParaRPr lang="ru-RU"/>
          </a:p>
        </p:txBody>
      </p:sp>
    </p:spTree>
    <p:extLst>
      <p:ext uri="{BB962C8B-B14F-4D97-AF65-F5344CB8AC3E}">
        <p14:creationId xmlns="" xmlns:p14="http://schemas.microsoft.com/office/powerpoint/2010/main" val="2968888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B8B833-E4C5-4AEC-B54A-800B449B1D04}" type="datetimeFigureOut">
              <a:rPr lang="ru-RU" smtClean="0"/>
              <a:pPr/>
              <a:t>04.04.2013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14CCF9-0D96-4661-A8A3-F623A75681EB}" type="slidenum">
              <a:rPr lang="ru-RU" smtClean="0"/>
              <a:pPr/>
              <a:t>‹#›</a:t>
            </a:fld>
            <a:endParaRPr lang="ru-RU"/>
          </a:p>
        </p:txBody>
      </p:sp>
    </p:spTree>
    <p:extLst>
      <p:ext uri="{BB962C8B-B14F-4D97-AF65-F5344CB8AC3E}">
        <p14:creationId xmlns="" xmlns:p14="http://schemas.microsoft.com/office/powerpoint/2010/main" val="228117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bg1">
              <a:lumMod val="95000"/>
            </a:schemeClr>
          </a:solidFill>
          <a:latin typeface="Century Gothic"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lumMod val="9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9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8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8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8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smtClean="0"/>
              <a:t>Методи і способи астрономічних досліджень</a:t>
            </a:r>
            <a:endParaRPr lang="ru-RU"/>
          </a:p>
        </p:txBody>
      </p:sp>
      <p:sp>
        <p:nvSpPr>
          <p:cNvPr id="3" name="Подзаголовок 2"/>
          <p:cNvSpPr>
            <a:spLocks noGrp="1"/>
          </p:cNvSpPr>
          <p:nvPr>
            <p:ph type="subTitle" idx="1"/>
          </p:nvPr>
        </p:nvSpPr>
        <p:spPr/>
        <p:txBody>
          <a:bodyPr/>
          <a:lstStyle/>
          <a:p>
            <a:r>
              <a:rPr lang="ru-RU" smtClean="0"/>
              <a:t>Підготувала: Левіна Даша</a:t>
            </a:r>
            <a:endParaRPr lang="ru-RU"/>
          </a:p>
        </p:txBody>
      </p:sp>
    </p:spTree>
    <p:extLst>
      <p:ext uri="{BB962C8B-B14F-4D97-AF65-F5344CB8AC3E}">
        <p14:creationId xmlns="" xmlns:p14="http://schemas.microsoft.com/office/powerpoint/2010/main" val="2680610122"/>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596714_w640_h640_south_et02.jpg"/>
          <p:cNvPicPr>
            <a:picLocks noChangeAspect="1"/>
          </p:cNvPicPr>
          <p:nvPr/>
        </p:nvPicPr>
        <p:blipFill>
          <a:blip r:embed="rId2" cstate="print"/>
          <a:stretch>
            <a:fillRect/>
          </a:stretch>
        </p:blipFill>
        <p:spPr>
          <a:xfrm>
            <a:off x="0" y="0"/>
            <a:ext cx="4857752" cy="6858000"/>
          </a:xfrm>
          <a:prstGeom prst="rect">
            <a:avLst/>
          </a:prstGeom>
        </p:spPr>
      </p:pic>
      <p:sp>
        <p:nvSpPr>
          <p:cNvPr id="2" name="Заголовок 1"/>
          <p:cNvSpPr>
            <a:spLocks noGrp="1"/>
          </p:cNvSpPr>
          <p:nvPr>
            <p:ph type="title"/>
          </p:nvPr>
        </p:nvSpPr>
        <p:spPr>
          <a:xfrm>
            <a:off x="457200" y="274638"/>
            <a:ext cx="4114800" cy="1143000"/>
          </a:xfrm>
        </p:spPr>
        <p:txBody>
          <a:bodyPr>
            <a:normAutofit/>
          </a:bodyPr>
          <a:lstStyle/>
          <a:p>
            <a:endParaRPr lang="ru-RU" sz="800"/>
          </a:p>
        </p:txBody>
      </p:sp>
      <p:sp>
        <p:nvSpPr>
          <p:cNvPr id="3" name="Содержимое 2"/>
          <p:cNvSpPr>
            <a:spLocks noGrp="1"/>
          </p:cNvSpPr>
          <p:nvPr>
            <p:ph idx="1"/>
          </p:nvPr>
        </p:nvSpPr>
        <p:spPr>
          <a:xfrm>
            <a:off x="4572000" y="0"/>
            <a:ext cx="4572000" cy="6643710"/>
          </a:xfrm>
        </p:spPr>
        <p:txBody>
          <a:bodyPr>
            <a:normAutofit fontScale="92500" lnSpcReduction="20000"/>
          </a:bodyPr>
          <a:lstStyle/>
          <a:p>
            <a:r>
              <a:rPr lang="ru-RU" smtClean="0"/>
              <a:t>Вимірювання висоти, кутової відстані предмета або світила від горизонту, виконують теодолітом. Теодоліт - це зорова труба, що обертається близько вертикальної і горизонтальної осей. З осями скріплені кола, розділені на градуси і хвилини. На кораблях і на літаках кутові вимірювання виконують приладом, званим секстантом (секстаном)</a:t>
            </a:r>
            <a:endParaRPr lang="ru-RU"/>
          </a:p>
        </p:txBody>
      </p:sp>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29190" y="274638"/>
            <a:ext cx="3757610" cy="1143000"/>
          </a:xfrm>
        </p:spPr>
        <p:txBody>
          <a:bodyPr/>
          <a:lstStyle/>
          <a:p>
            <a:endParaRPr lang="ru-RU"/>
          </a:p>
        </p:txBody>
      </p:sp>
      <p:sp>
        <p:nvSpPr>
          <p:cNvPr id="3" name="Содержимое 2"/>
          <p:cNvSpPr>
            <a:spLocks noGrp="1"/>
          </p:cNvSpPr>
          <p:nvPr>
            <p:ph idx="1"/>
          </p:nvPr>
        </p:nvSpPr>
        <p:spPr>
          <a:xfrm>
            <a:off x="428596" y="214290"/>
            <a:ext cx="3328982" cy="4525963"/>
          </a:xfrm>
        </p:spPr>
        <p:txBody>
          <a:bodyPr>
            <a:noAutofit/>
          </a:bodyPr>
          <a:lstStyle/>
          <a:p>
            <a:r>
              <a:rPr lang="ru-RU" sz="2400" smtClean="0"/>
              <a:t>Астрономічні дослідження проводяться в наукових інститутах, університетах і обсерваторіях. Пулковська обсерваторія під Ленінградом існує з 1839 р. і відома складанням найточніших зоряних каталогів. Її в минулому столітті називали астрономічною столицею світу.</a:t>
            </a:r>
            <a:endParaRPr lang="ru-RU" sz="2400"/>
          </a:p>
        </p:txBody>
      </p:sp>
      <p:pic>
        <p:nvPicPr>
          <p:cNvPr id="4" name="Рисунок 3" descr="98976765.jpg"/>
          <p:cNvPicPr>
            <a:picLocks noChangeAspect="1"/>
          </p:cNvPicPr>
          <p:nvPr/>
        </p:nvPicPr>
        <p:blipFill>
          <a:blip r:embed="rId2" cstate="print"/>
          <a:stretch>
            <a:fillRect/>
          </a:stretch>
        </p:blipFill>
        <p:spPr>
          <a:xfrm>
            <a:off x="4286248" y="0"/>
            <a:ext cx="4857752" cy="4643446"/>
          </a:xfrm>
          <a:prstGeom prst="rect">
            <a:avLst/>
          </a:prstGeom>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eef1c50c87c4.jpg"/>
          <p:cNvPicPr>
            <a:picLocks noChangeAspect="1"/>
          </p:cNvPicPr>
          <p:nvPr/>
        </p:nvPicPr>
        <p:blipFill>
          <a:blip r:embed="rId2" cstate="print"/>
          <a:stretch>
            <a:fillRect/>
          </a:stretch>
        </p:blipFill>
        <p:spPr>
          <a:xfrm>
            <a:off x="0" y="0"/>
            <a:ext cx="4214810" cy="6858000"/>
          </a:xfrm>
          <a:prstGeom prst="rect">
            <a:avLst/>
          </a:prstGeom>
        </p:spPr>
      </p:pic>
      <p:sp>
        <p:nvSpPr>
          <p:cNvPr id="2" name="Заголовок 1"/>
          <p:cNvSpPr>
            <a:spLocks noGrp="1"/>
          </p:cNvSpPr>
          <p:nvPr>
            <p:ph type="title"/>
          </p:nvPr>
        </p:nvSpPr>
        <p:spPr>
          <a:xfrm>
            <a:off x="457200" y="274638"/>
            <a:ext cx="3757610" cy="1143000"/>
          </a:xfrm>
        </p:spPr>
        <p:txBody>
          <a:bodyPr>
            <a:normAutofit/>
          </a:bodyPr>
          <a:lstStyle/>
          <a:p>
            <a:endParaRPr lang="ru-RU" sz="800"/>
          </a:p>
        </p:txBody>
      </p:sp>
      <p:sp>
        <p:nvSpPr>
          <p:cNvPr id="3" name="Содержимое 2"/>
          <p:cNvSpPr>
            <a:spLocks noGrp="1"/>
          </p:cNvSpPr>
          <p:nvPr>
            <p:ph idx="1"/>
          </p:nvPr>
        </p:nvSpPr>
        <p:spPr>
          <a:xfrm>
            <a:off x="4029068" y="0"/>
            <a:ext cx="5114932" cy="6643710"/>
          </a:xfrm>
        </p:spPr>
        <p:txBody>
          <a:bodyPr>
            <a:normAutofit fontScale="70000" lnSpcReduction="20000"/>
          </a:bodyPr>
          <a:lstStyle/>
          <a:p>
            <a:r>
              <a:rPr lang="ru-RU" smtClean="0"/>
              <a:t>Перша особливість астрономічних спостережень полягає в тому, що спостереження пасивні й іноді потребують дуже тривалих строків. Ми не можемо активно впливати на небесні тіла, ставити досліди (за винятком рідкісних випадків), як це роблять у фізиці, в біології. Лише космонавтика дала в цьому відношенні деякі можливості.</a:t>
            </a:r>
          </a:p>
          <a:p>
            <a:endParaRPr lang="ru-RU" smtClean="0"/>
          </a:p>
          <a:p>
            <a:r>
              <a:rPr lang="ru-RU" smtClean="0"/>
              <a:t>Багато явищ, наприклад зміна нахилу земної осі до площини її орбіти, стають помітні лише після закінчення величезних термінів. Тому для нас не втратили свого значення деякі спостереження, які  вироблялися в Вавилоні і в Китаї тисячі років тому, хоча вони і були за сучасними поняттями дуже неточними.</a:t>
            </a:r>
            <a:endParaRPr lang="ru-RU"/>
          </a:p>
        </p:txBody>
      </p:sp>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0835.jpg"/>
          <p:cNvPicPr>
            <a:picLocks noChangeAspect="1"/>
          </p:cNvPicPr>
          <p:nvPr/>
        </p:nvPicPr>
        <p:blipFill>
          <a:blip r:embed="rId2" cstate="print"/>
          <a:stretch>
            <a:fillRect/>
          </a:stretch>
        </p:blipFill>
        <p:spPr>
          <a:xfrm>
            <a:off x="0" y="0"/>
            <a:ext cx="4511561" cy="6858000"/>
          </a:xfrm>
          <a:prstGeom prst="rect">
            <a:avLst/>
          </a:prstGeom>
        </p:spPr>
      </p:pic>
      <p:sp>
        <p:nvSpPr>
          <p:cNvPr id="2" name="Заголовок 1"/>
          <p:cNvSpPr>
            <a:spLocks noGrp="1"/>
          </p:cNvSpPr>
          <p:nvPr>
            <p:ph type="title"/>
          </p:nvPr>
        </p:nvSpPr>
        <p:spPr>
          <a:xfrm>
            <a:off x="457200" y="274638"/>
            <a:ext cx="2686040" cy="1143000"/>
          </a:xfrm>
        </p:spPr>
        <p:txBody>
          <a:bodyPr>
            <a:normAutofit/>
          </a:bodyPr>
          <a:lstStyle/>
          <a:p>
            <a:endParaRPr lang="ru-RU" sz="800"/>
          </a:p>
        </p:txBody>
      </p:sp>
      <p:sp>
        <p:nvSpPr>
          <p:cNvPr id="3" name="Объект 2"/>
          <p:cNvSpPr>
            <a:spLocks noGrp="1"/>
          </p:cNvSpPr>
          <p:nvPr>
            <p:ph idx="1"/>
          </p:nvPr>
        </p:nvSpPr>
        <p:spPr>
          <a:xfrm>
            <a:off x="4643438" y="0"/>
            <a:ext cx="4500562" cy="6643710"/>
          </a:xfrm>
        </p:spPr>
        <p:txBody>
          <a:bodyPr>
            <a:normAutofit fontScale="85000" lnSpcReduction="20000"/>
          </a:bodyPr>
          <a:lstStyle/>
          <a:p>
            <a:r>
              <a:rPr lang="ru-RU" smtClean="0"/>
              <a:t>Здавна основним методом астрономічних досліджень було візуальне спостереження за небесними тілами. Основним інструментом при цьому є оптичні телескопи.</a:t>
            </a:r>
          </a:p>
          <a:p>
            <a:r>
              <a:rPr lang="ru-RU" smtClean="0"/>
              <a:t>Принцип дії оптичного телескопа залежить від його типу, проте всі вони орієнтовані на те, щоб зібрати якомога більше світла, що приходить від небесних світил, створити їх зображення та сконцентрувати світлові промені на приймачі променистої енергії.</a:t>
            </a:r>
            <a:endParaRPr lang="ru-RU"/>
          </a:p>
        </p:txBody>
      </p:sp>
    </p:spTree>
    <p:extLst>
      <p:ext uri="{BB962C8B-B14F-4D97-AF65-F5344CB8AC3E}">
        <p14:creationId xmlns="" xmlns:p14="http://schemas.microsoft.com/office/powerpoint/2010/main" val="1450320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4338"/>
            <a:ext cx="1214414" cy="1000132"/>
          </a:xfrm>
        </p:spPr>
        <p:txBody>
          <a:bodyPr>
            <a:normAutofit/>
          </a:bodyPr>
          <a:lstStyle/>
          <a:p>
            <a:endParaRPr lang="ru-RU" sz="800"/>
          </a:p>
        </p:txBody>
      </p:sp>
      <p:sp>
        <p:nvSpPr>
          <p:cNvPr id="3" name="Содержимое 2"/>
          <p:cNvSpPr>
            <a:spLocks noGrp="1"/>
          </p:cNvSpPr>
          <p:nvPr>
            <p:ph idx="1"/>
          </p:nvPr>
        </p:nvSpPr>
        <p:spPr>
          <a:xfrm>
            <a:off x="0" y="571480"/>
            <a:ext cx="3329014" cy="4643470"/>
          </a:xfrm>
        </p:spPr>
        <p:txBody>
          <a:bodyPr>
            <a:normAutofit lnSpcReduction="10000"/>
          </a:bodyPr>
          <a:lstStyle/>
          <a:p>
            <a:r>
              <a:rPr lang="ru-RU" smtClean="0"/>
              <a:t>• Типи оптичних телескопів:</a:t>
            </a:r>
          </a:p>
          <a:p>
            <a:r>
              <a:rPr lang="ru-RU" smtClean="0"/>
              <a:t>• - лінзові (рефрактори)</a:t>
            </a:r>
          </a:p>
          <a:p>
            <a:r>
              <a:rPr lang="ru-RU" smtClean="0"/>
              <a:t>• - дзеркальні (рефлектори)</a:t>
            </a:r>
          </a:p>
          <a:p>
            <a:r>
              <a:rPr lang="ru-RU" smtClean="0"/>
              <a:t>• - дзеркально-лінзові</a:t>
            </a:r>
            <a:endParaRPr lang="ru-RU"/>
          </a:p>
        </p:txBody>
      </p:sp>
      <p:pic>
        <p:nvPicPr>
          <p:cNvPr id="4" name="Рисунок 3" descr="tele-1.jpg"/>
          <p:cNvPicPr>
            <a:picLocks noChangeAspect="1"/>
          </p:cNvPicPr>
          <p:nvPr/>
        </p:nvPicPr>
        <p:blipFill>
          <a:blip r:embed="rId2" cstate="print"/>
          <a:stretch>
            <a:fillRect/>
          </a:stretch>
        </p:blipFill>
        <p:spPr>
          <a:xfrm>
            <a:off x="3048000" y="0"/>
            <a:ext cx="6096000" cy="6858000"/>
          </a:xfrm>
          <a:prstGeom prst="rect">
            <a:avLst/>
          </a:prstGeom>
        </p:spPr>
      </p:pic>
      <p:sp>
        <p:nvSpPr>
          <p:cNvPr id="5" name="Стрелка вправо 4"/>
          <p:cNvSpPr/>
          <p:nvPr/>
        </p:nvSpPr>
        <p:spPr>
          <a:xfrm>
            <a:off x="1357290" y="5429264"/>
            <a:ext cx="1428760" cy="857256"/>
          </a:xfrm>
          <a:prstGeom prst="rightArrow">
            <a:avLst/>
          </a:prstGeom>
          <a:solidFill>
            <a:srgbClr val="FFFF00"/>
          </a:solidFill>
          <a:ln>
            <a:solidFill>
              <a:srgbClr val="FF000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effectLst>
                <a:glow rad="139700">
                  <a:schemeClr val="accent2">
                    <a:satMod val="175000"/>
                    <a:alpha val="4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lstStyle/>
          <a:p>
            <a:r>
              <a:rPr lang="ru-RU" smtClean="0"/>
              <a:t>Принцип дії рефракторів</a:t>
            </a:r>
            <a:endParaRPr lang="ru-RU"/>
          </a:p>
        </p:txBody>
      </p:sp>
      <p:sp>
        <p:nvSpPr>
          <p:cNvPr id="3" name="Содержимое 2"/>
          <p:cNvSpPr>
            <a:spLocks noGrp="1"/>
          </p:cNvSpPr>
          <p:nvPr>
            <p:ph idx="1"/>
          </p:nvPr>
        </p:nvSpPr>
        <p:spPr>
          <a:xfrm>
            <a:off x="457200" y="1600200"/>
            <a:ext cx="3971924" cy="4525963"/>
          </a:xfrm>
        </p:spPr>
        <p:txBody>
          <a:bodyPr>
            <a:normAutofit fontScale="85000" lnSpcReduction="20000"/>
          </a:bodyPr>
          <a:lstStyle/>
          <a:p>
            <a:r>
              <a:rPr lang="ru-RU" smtClean="0"/>
              <a:t>Зображення отримують в результаті заломлення світла в лінзі об'єктиву. Спостерігач фіксує його через окуляр. Об'єктив і приймач зображення (окуляр) жорстко з'єднані тубусом. Змінювати положення телескопа дозволяє спеціальна механічна конструкція - монтаж.</a:t>
            </a:r>
            <a:endParaRPr lang="ru-RU"/>
          </a:p>
        </p:txBody>
      </p:sp>
      <p:pic>
        <p:nvPicPr>
          <p:cNvPr id="4" name="Рисунок 3" descr="b712003949b9ec80ff6c90b56fc7cbf5ba792b10.jpg"/>
          <p:cNvPicPr>
            <a:picLocks noChangeAspect="1"/>
          </p:cNvPicPr>
          <p:nvPr/>
        </p:nvPicPr>
        <p:blipFill>
          <a:blip r:embed="rId2" cstate="print"/>
          <a:stretch>
            <a:fillRect/>
          </a:stretch>
        </p:blipFill>
        <p:spPr>
          <a:xfrm>
            <a:off x="4500562" y="1071546"/>
            <a:ext cx="4643438" cy="5572164"/>
          </a:xfrm>
          <a:prstGeom prst="rect">
            <a:avLst/>
          </a:prstGeom>
        </p:spPr>
      </p:pic>
      <p:sp>
        <p:nvSpPr>
          <p:cNvPr id="5" name="Стрелка вправо 4"/>
          <p:cNvSpPr/>
          <p:nvPr/>
        </p:nvSpPr>
        <p:spPr>
          <a:xfrm>
            <a:off x="2071670" y="1071546"/>
            <a:ext cx="1643074" cy="571480"/>
          </a:xfrm>
          <a:prstGeom prst="rightArrow">
            <a:avLst/>
          </a:prstGeom>
          <a:solidFill>
            <a:srgbClr val="FFFF00"/>
          </a:solidFill>
          <a:ln>
            <a:solidFill>
              <a:srgbClr val="FF0000"/>
            </a:solidFill>
          </a:ln>
          <a:scene3d>
            <a:camera prst="orthographicFront"/>
            <a:lightRig rig="threePt" dir="t"/>
          </a:scene3d>
          <a:sp3d>
            <a:bevelT w="114300" prst="artDeco"/>
          </a:sp3d>
        </p:spPr>
        <p:style>
          <a:lnRef idx="1">
            <a:schemeClr val="accent2"/>
          </a:lnRef>
          <a:fillRef idx="2">
            <a:schemeClr val="accent2"/>
          </a:fillRef>
          <a:effectRef idx="1">
            <a:schemeClr val="accent2"/>
          </a:effectRef>
          <a:fontRef idx="minor">
            <a:schemeClr val="dk1"/>
          </a:fontRef>
        </p:style>
        <p:txBody>
          <a:bodyPr rtlCol="0" anchor="ctr">
            <a:sp3d extrusionH="57150">
              <a:bevelT w="38100" h="38100" prst="angle"/>
            </a:sp3d>
          </a:bodyPr>
          <a:lstStyle/>
          <a:p>
            <a:pPr algn="ctr"/>
            <a:endParaRPr lang="ru-RU"/>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sz="800"/>
          </a:p>
        </p:txBody>
      </p:sp>
      <p:sp>
        <p:nvSpPr>
          <p:cNvPr id="3" name="Содержимое 2"/>
          <p:cNvSpPr>
            <a:spLocks noGrp="1"/>
          </p:cNvSpPr>
          <p:nvPr>
            <p:ph idx="1"/>
          </p:nvPr>
        </p:nvSpPr>
        <p:spPr>
          <a:xfrm>
            <a:off x="457200" y="214290"/>
            <a:ext cx="3257544" cy="6000792"/>
          </a:xfrm>
        </p:spPr>
        <p:txBody>
          <a:bodyPr>
            <a:normAutofit fontScale="85000" lnSpcReduction="10000"/>
          </a:bodyPr>
          <a:lstStyle/>
          <a:p>
            <a:r>
              <a:rPr lang="ru-RU" smtClean="0"/>
              <a:t>Зазвичай рефрактори використовуються для вимірювання положень зірок з високою точністю і для фотографування ділянок зоряного неба. Їх застосовують в астрометричних та зоряно-астрономічних дослідженнях.</a:t>
            </a:r>
            <a:endParaRPr lang="ru-RU"/>
          </a:p>
        </p:txBody>
      </p:sp>
      <p:pic>
        <p:nvPicPr>
          <p:cNvPr id="4" name="Рисунок 3" descr="Refracting-Telescope.jpg"/>
          <p:cNvPicPr>
            <a:picLocks noChangeAspect="1"/>
          </p:cNvPicPr>
          <p:nvPr/>
        </p:nvPicPr>
        <p:blipFill>
          <a:blip r:embed="rId2" cstate="print"/>
          <a:stretch>
            <a:fillRect/>
          </a:stretch>
        </p:blipFill>
        <p:spPr>
          <a:xfrm>
            <a:off x="4394200" y="0"/>
            <a:ext cx="4749800" cy="4737100"/>
          </a:xfrm>
          <a:prstGeom prst="rect">
            <a:avLst/>
          </a:prstGeom>
        </p:spPr>
      </p:pic>
      <p:sp>
        <p:nvSpPr>
          <p:cNvPr id="5" name="Стрелка вверх 4"/>
          <p:cNvSpPr/>
          <p:nvPr/>
        </p:nvSpPr>
        <p:spPr>
          <a:xfrm>
            <a:off x="6215074" y="5000636"/>
            <a:ext cx="1143008" cy="1428760"/>
          </a:xfrm>
          <a:prstGeom prst="upArrow">
            <a:avLst/>
          </a:prstGeom>
          <a:solidFill>
            <a:srgbClr val="FFFF00"/>
          </a:solidFill>
          <a:ln>
            <a:solidFill>
              <a:srgbClr val="FF000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ru-RU">
              <a:effectLst>
                <a:outerShdw blurRad="50800" dist="38100" dir="5400000" algn="t" rotWithShape="0">
                  <a:prstClr val="black">
                    <a:alpha val="40000"/>
                  </a:prstClr>
                </a:outerShdw>
              </a:effectLst>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Принцип дії рефлекторів</a:t>
            </a:r>
            <a:endParaRPr lang="ru-RU"/>
          </a:p>
        </p:txBody>
      </p:sp>
      <p:sp>
        <p:nvSpPr>
          <p:cNvPr id="3" name="Содержимое 2"/>
          <p:cNvSpPr>
            <a:spLocks noGrp="1"/>
          </p:cNvSpPr>
          <p:nvPr>
            <p:ph idx="1"/>
          </p:nvPr>
        </p:nvSpPr>
        <p:spPr>
          <a:xfrm>
            <a:off x="0" y="1643050"/>
            <a:ext cx="5257808" cy="4525963"/>
          </a:xfrm>
        </p:spPr>
        <p:txBody>
          <a:bodyPr>
            <a:normAutofit fontScale="62500" lnSpcReduction="20000"/>
          </a:bodyPr>
          <a:lstStyle/>
          <a:p>
            <a:r>
              <a:rPr lang="ru-RU" smtClean="0"/>
              <a:t>Телескопи-рефлектори використовуються в астрофізиці. У їх конструкціях використовується не переломлення, а віддзеркалення світла. У нижній частині тубуса встановлюють дзеркало, фокус якого знаходиться або всередині тубуса (рефлектор з прямим фокусом), або поза ним. Дзеркальні об'єктиви набагато досконаліше лінзових, оскільки у них відсутня хроматична аберація. Для усунення сферичної аберації відбивну поверхню увігнутого дзеркала виконують у формі параболоїда. Це набагато простіше, ніж виготовляти лінзи відповідних розмірів, оскільки в дзеркал обробці піддається тільки одна відбиваюча поверхня.</a:t>
            </a:r>
            <a:endParaRPr lang="ru-RU"/>
          </a:p>
        </p:txBody>
      </p:sp>
      <p:pic>
        <p:nvPicPr>
          <p:cNvPr id="4" name="Рисунок 3" descr="refracting-telescope (1).jpg"/>
          <p:cNvPicPr>
            <a:picLocks noChangeAspect="1"/>
          </p:cNvPicPr>
          <p:nvPr/>
        </p:nvPicPr>
        <p:blipFill>
          <a:blip r:embed="rId2" cstate="print"/>
          <a:stretch>
            <a:fillRect/>
          </a:stretch>
        </p:blipFill>
        <p:spPr>
          <a:xfrm>
            <a:off x="5357818" y="1214422"/>
            <a:ext cx="3786182" cy="429578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la006_nrao.jpg"/>
          <p:cNvPicPr>
            <a:picLocks noChangeAspect="1"/>
          </p:cNvPicPr>
          <p:nvPr/>
        </p:nvPicPr>
        <p:blipFill>
          <a:blip r:embed="rId2" cstate="print"/>
          <a:stretch>
            <a:fillRect/>
          </a:stretch>
        </p:blipFill>
        <p:spPr>
          <a:xfrm>
            <a:off x="4929190" y="46228"/>
            <a:ext cx="4214810" cy="6526044"/>
          </a:xfrm>
          <a:prstGeom prst="rect">
            <a:avLst/>
          </a:prstGeom>
        </p:spPr>
      </p:pic>
      <p:sp>
        <p:nvSpPr>
          <p:cNvPr id="2" name="Заголовок 1"/>
          <p:cNvSpPr>
            <a:spLocks noGrp="1"/>
          </p:cNvSpPr>
          <p:nvPr>
            <p:ph type="title"/>
          </p:nvPr>
        </p:nvSpPr>
        <p:spPr>
          <a:xfrm>
            <a:off x="3714744" y="214290"/>
            <a:ext cx="4329114" cy="1143000"/>
          </a:xfrm>
        </p:spPr>
        <p:txBody>
          <a:bodyPr>
            <a:normAutofit/>
          </a:bodyPr>
          <a:lstStyle/>
          <a:p>
            <a:endParaRPr lang="ru-RU" sz="900"/>
          </a:p>
        </p:txBody>
      </p:sp>
      <p:sp>
        <p:nvSpPr>
          <p:cNvPr id="3" name="Содержимое 2"/>
          <p:cNvSpPr>
            <a:spLocks noGrp="1"/>
          </p:cNvSpPr>
          <p:nvPr>
            <p:ph idx="1"/>
          </p:nvPr>
        </p:nvSpPr>
        <p:spPr>
          <a:xfrm>
            <a:off x="285720" y="0"/>
            <a:ext cx="4686304" cy="4525963"/>
          </a:xfrm>
        </p:spPr>
        <p:txBody>
          <a:bodyPr>
            <a:noAutofit/>
          </a:bodyPr>
          <a:lstStyle/>
          <a:p>
            <a:r>
              <a:rPr lang="ru-RU" sz="2000" smtClean="0">
                <a:solidFill>
                  <a:schemeClr val="bg1"/>
                </a:solidFill>
              </a:rPr>
              <a:t>Інший важливий метод дослідження небесних тіл грунтується на тому, що всі тіла випускають випромінювання хвилі  різної довжини. Установки, які дозволяють приймати радіовипромінювання від космічних об'єктів, называются радіотелескопами. Вони складаються з антени і чутливого радіоприймача з підсилювачем.</a:t>
            </a:r>
          </a:p>
          <a:p>
            <a:r>
              <a:rPr lang="ru-RU" sz="2000" smtClean="0">
                <a:solidFill>
                  <a:schemeClr val="bg1"/>
                </a:solidFill>
              </a:rPr>
              <a:t>Антени являють собою параболічні відбивачі, здатні приймати хвилі в діапазоні від міліметра до декількох метрів. Антени нагадують дзеркала рефлекторів. У фокусі параболоїда розміщується пристрій для збору випромінювання, зване опромінювачем. Радіоприймач приймає і підсилює енергію, отриману від опромінювача, виділяє задану частоту сигналу і реєструє результат.</a:t>
            </a:r>
            <a:endParaRPr lang="ru-RU" sz="200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S102615310">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A1D8472-5275-441C-ABC7-6C8A8CA5BA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TS102615310</Template>
  <TotalTime>440</TotalTime>
  <Words>531</Words>
  <Application>Microsoft Office PowerPoint</Application>
  <PresentationFormat>Экран (4:3)</PresentationFormat>
  <Paragraphs>20</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TS102615310</vt:lpstr>
      <vt:lpstr>Методи і способи астрономічних досліджень</vt:lpstr>
      <vt:lpstr>Слайд 2</vt:lpstr>
      <vt:lpstr>Слайд 3</vt:lpstr>
      <vt:lpstr>Слайд 4</vt:lpstr>
      <vt:lpstr>Слайд 5</vt:lpstr>
      <vt:lpstr>Принцип дії рефракторів</vt:lpstr>
      <vt:lpstr>Слайд 7</vt:lpstr>
      <vt:lpstr>Принцип дії рефлекторів</vt:lpstr>
      <vt:lpstr>Слайд 9</vt:lpstr>
      <vt:lpstr>Слайд 10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Методи і способи астрономічних досліджень</dc:title>
  <dc:creator>Admin</dc:creator>
  <cp:lastModifiedBy>serg</cp:lastModifiedBy>
  <cp:revision>44</cp:revision>
  <dcterms:created xsi:type="dcterms:W3CDTF">2012-11-21T15:32:11Z</dcterms:created>
  <dcterms:modified xsi:type="dcterms:W3CDTF">2013-04-04T20:21:23Z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TC026153109991</vt:lpwstr>
  </property>
</Properties>
</file>