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63" r:id="rId3"/>
    <p:sldId id="262" r:id="rId4"/>
    <p:sldId id="261" r:id="rId5"/>
    <p:sldId id="260" r:id="rId6"/>
    <p:sldId id="259" r:id="rId7"/>
    <p:sldId id="257" r:id="rId8"/>
    <p:sldId id="264" r:id="rId9"/>
    <p:sldId id="265" r:id="rId10"/>
    <p:sldId id="266" r:id="rId11"/>
    <p:sldId id="270" r:id="rId12"/>
    <p:sldId id="269" r:id="rId13"/>
    <p:sldId id="268" r:id="rId14"/>
    <p:sldId id="267" r:id="rId15"/>
    <p:sldId id="273" r:id="rId16"/>
    <p:sldId id="274" r:id="rId17"/>
    <p:sldId id="271" r:id="rId18"/>
    <p:sldId id="275" r:id="rId19"/>
    <p:sldId id="276" r:id="rId2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068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png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Равнобедренный треугольник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5B106E36-FD25-4E2D-B0AA-010F637433A0}" type="datetimeFigureOut">
              <a:rPr lang="ru-RU" smtClean="0"/>
              <a:pPr/>
              <a:t>14.04.2013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14.04.2013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ый треугольник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Равнобедренный треугольник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14.04.2013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14.04.2013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14.04.2013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14.04.2013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14.04.2013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5B106E36-FD25-4E2D-B0AA-010F637433A0}" type="datetimeFigureOut">
              <a:rPr lang="ru-RU" smtClean="0"/>
              <a:pPr/>
              <a:t>14.04.2013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5B106E36-FD25-4E2D-B0AA-010F637433A0}" type="datetimeFigureOut">
              <a:rPr lang="ru-RU" smtClean="0"/>
              <a:pPr/>
              <a:t>14.04.2013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6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ый треугольник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14.04.2013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1.bin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7544" y="3284984"/>
            <a:ext cx="8062912" cy="1932632"/>
          </a:xfrm>
        </p:spPr>
        <p:txBody>
          <a:bodyPr>
            <a:noAutofit/>
          </a:bodyPr>
          <a:lstStyle/>
          <a:p>
            <a:pPr algn="l"/>
            <a:r>
              <a:rPr lang="uk-UA" sz="6600" b="1" u="sng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Тета</a:t>
            </a:r>
            <a:r>
              <a:rPr lang="uk-UA" sz="6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:</a:t>
            </a:r>
            <a:r>
              <a:rPr lang="en-US" sz="6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 </a:t>
            </a:r>
            <a:r>
              <a:rPr lang="uk-UA" sz="6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Рани. Характеристика ран. Перша допомога при поранені.</a:t>
            </a:r>
            <a:endParaRPr lang="ru-RU" sz="6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otype Corsiva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>
                <a:solidFill>
                  <a:schemeClr val="bg1"/>
                </a:solidFill>
              </a:rPr>
              <a:t>Вогнепальна рана</a:t>
            </a:r>
            <a:endParaRPr lang="ru-RU" dirty="0">
              <a:solidFill>
                <a:schemeClr val="bg1"/>
              </a:solidFill>
            </a:endParaRPr>
          </a:p>
        </p:txBody>
      </p:sp>
      <p:pic>
        <p:nvPicPr>
          <p:cNvPr id="4" name="Содержимое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1853045" y="1882775"/>
            <a:ext cx="5437909" cy="4572000"/>
          </a:xfr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11560" y="1124744"/>
            <a:ext cx="8229600" cy="4572000"/>
          </a:xfrm>
        </p:spPr>
        <p:txBody>
          <a:bodyPr>
            <a:normAutofit/>
          </a:bodyPr>
          <a:lstStyle/>
          <a:p>
            <a:r>
              <a:rPr lang="uk-UA" b="1" dirty="0" smtClean="0">
                <a:solidFill>
                  <a:schemeClr val="bg1"/>
                </a:solidFill>
                <a:latin typeface="Calibri" pitchFamily="34" charset="0"/>
              </a:rPr>
              <a:t>Вогнепальні рани відрізняються від всіх інших характером зброї, що ранить (куля, осколок); складністю анатомічної характеристики; особливістю ушкодження тканин із зонами повного руйнування, некрозу і молекулярного струсу; високим ступенем </a:t>
            </a:r>
            <a:r>
              <a:rPr lang="uk-UA" b="1" dirty="0" err="1" smtClean="0">
                <a:solidFill>
                  <a:schemeClr val="bg1"/>
                </a:solidFill>
                <a:latin typeface="Calibri" pitchFamily="34" charset="0"/>
              </a:rPr>
              <a:t>інфікованості</a:t>
            </a:r>
            <a:r>
              <a:rPr lang="uk-UA" b="1" dirty="0" smtClean="0">
                <a:solidFill>
                  <a:schemeClr val="bg1"/>
                </a:solidFill>
                <a:latin typeface="Calibri" pitchFamily="34" charset="0"/>
              </a:rPr>
              <a:t>; різноманітністю характеристики (наскрізні, сліпі, дотичні та ін.)</a:t>
            </a:r>
          </a:p>
          <a:p>
            <a:endParaRPr lang="ru-RU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>
                <a:solidFill>
                  <a:schemeClr val="bg1"/>
                </a:solidFill>
              </a:rPr>
              <a:t>Колота рана. Наноситься в основному коле зброєю.</a:t>
            </a:r>
            <a:endParaRPr lang="ru-RU" dirty="0">
              <a:solidFill>
                <a:schemeClr val="bg1"/>
              </a:solidFill>
            </a:endParaRPr>
          </a:p>
        </p:txBody>
      </p:sp>
      <p:pic>
        <p:nvPicPr>
          <p:cNvPr id="4" name="Содержимое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21793" y="1882775"/>
            <a:ext cx="5500414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>
            <a:spLocks noGrp="1"/>
          </p:cNvSpPr>
          <p:nvPr>
            <p:ph idx="1"/>
          </p:nvPr>
        </p:nvSpPr>
        <p:spPr>
          <a:xfrm>
            <a:off x="683568" y="548680"/>
            <a:ext cx="8229600" cy="4572000"/>
          </a:xfrm>
        </p:spPr>
        <p:txBody>
          <a:bodyPr>
            <a:noAutofit/>
          </a:bodyPr>
          <a:lstStyle/>
          <a:p>
            <a:r>
              <a:rPr lang="uk-UA" sz="2400" b="1" dirty="0" smtClean="0">
                <a:solidFill>
                  <a:schemeClr val="bg1"/>
                </a:solidFill>
                <a:latin typeface="Calibri" pitchFamily="34" charset="0"/>
              </a:rPr>
              <a:t>Колоті рани наносять коле зброєю (багнет, голка та ін.) Анатомічною особливістю їх є значна глибина при невеликому пошкодженні покривів. При цих ранах завжди є небезпека пошкодження життєво важливих структур, розміщених у глибині тканин, в порожнинах (судини, нерви, порожнисті і паренхіматозні органи). Колоті рани небезпечні тим, що через бідність симптомів можуть бути переглянуті пошкодження </a:t>
            </a:r>
            <a:r>
              <a:rPr lang="uk-UA" sz="2400" b="1" dirty="0" err="1" smtClean="0">
                <a:solidFill>
                  <a:schemeClr val="bg1"/>
                </a:solidFill>
                <a:latin typeface="Calibri" pitchFamily="34" charset="0"/>
              </a:rPr>
              <a:t>глубоколежащіх</a:t>
            </a:r>
            <a:r>
              <a:rPr lang="uk-UA" sz="2400" b="1" dirty="0" smtClean="0">
                <a:solidFill>
                  <a:schemeClr val="bg1"/>
                </a:solidFill>
                <a:latin typeface="Calibri" pitchFamily="34" charset="0"/>
              </a:rPr>
              <a:t> тканин і органів, тому необхідно особливо ретельне обстеження хворого. Небезпечні колоті рани також тим, що з ранить зброєю в глибину тканин вносяться мікроорганізми, а ранові відокремлюване, не знаходячи виходу назовні, служить для них гарним живильним середовищем, що створює особливо сприятливі умови для розвитку гнійних ускладнень.</a:t>
            </a:r>
            <a:endParaRPr lang="ru-RU" sz="2400" b="1" dirty="0">
              <a:solidFill>
                <a:schemeClr val="bg1"/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1" dirty="0" smtClean="0">
                <a:solidFill>
                  <a:schemeClr val="bg1"/>
                </a:solidFill>
              </a:rPr>
              <a:t>Надання допомоги при ранах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484784"/>
            <a:ext cx="3970784" cy="4572000"/>
          </a:xfrm>
        </p:spPr>
        <p:txBody>
          <a:bodyPr>
            <a:normAutofit fontScale="85000" lnSpcReduction="20000"/>
          </a:bodyPr>
          <a:lstStyle/>
          <a:p>
            <a:r>
              <a:rPr lang="uk-UA" b="1" dirty="0" smtClean="0">
                <a:solidFill>
                  <a:schemeClr val="bg1"/>
                </a:solidFill>
              </a:rPr>
              <a:t>зупинити кровотечу;</a:t>
            </a:r>
          </a:p>
          <a:p>
            <a:r>
              <a:rPr lang="uk-UA" b="1" dirty="0" smtClean="0">
                <a:solidFill>
                  <a:schemeClr val="bg1"/>
                </a:solidFill>
              </a:rPr>
              <a:t>рану промити дезінфікуючим розчином або водою;</a:t>
            </a:r>
          </a:p>
          <a:p>
            <a:r>
              <a:rPr lang="uk-UA" b="1" dirty="0" smtClean="0">
                <a:solidFill>
                  <a:schemeClr val="bg1"/>
                </a:solidFill>
              </a:rPr>
              <a:t>обробити шкіру навколо рани;</a:t>
            </a:r>
          </a:p>
          <a:p>
            <a:r>
              <a:rPr lang="uk-UA" b="1" dirty="0" smtClean="0">
                <a:solidFill>
                  <a:schemeClr val="bg1"/>
                </a:solidFill>
              </a:rPr>
              <a:t>накласти пов'язку, що давить.</a:t>
            </a:r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/>
              <a:t/>
            </a:r>
            <a:br>
              <a:rPr lang="uk-UA" dirty="0" smtClean="0"/>
            </a:br>
            <a:endParaRPr lang="ru-RU" dirty="0"/>
          </a:p>
        </p:txBody>
      </p:sp>
      <p:pic>
        <p:nvPicPr>
          <p:cNvPr id="4" name="Рисунок 6" descr="fai0011p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>
          <a:xfrm>
            <a:off x="6300192" y="980728"/>
            <a:ext cx="2511425" cy="2808288"/>
          </a:xfrm>
          <a:prstGeom prst="rect">
            <a:avLst/>
          </a:prstGeom>
          <a:noFill/>
        </p:spPr>
      </p:pic>
      <p:graphicFrame>
        <p:nvGraphicFramePr>
          <p:cNvPr id="23557" name="Объект 5"/>
          <p:cNvGraphicFramePr>
            <a:graphicFrameLocks noChangeAspect="1"/>
          </p:cNvGraphicFramePr>
          <p:nvPr/>
        </p:nvGraphicFramePr>
        <p:xfrm>
          <a:off x="4139952" y="3861048"/>
          <a:ext cx="2509837" cy="2781300"/>
        </p:xfrm>
        <a:graphic>
          <a:graphicData uri="http://schemas.openxmlformats.org/presentationml/2006/ole">
            <p:oleObj spid="_x0000_s1026" name="Рисунок" r:id="rId4" imgW="819785" imgH="915180" progId="Word.Picture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35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9552" y="692696"/>
            <a:ext cx="8229600" cy="4572000"/>
          </a:xfrm>
        </p:spPr>
        <p:txBody>
          <a:bodyPr>
            <a:noAutofit/>
          </a:bodyPr>
          <a:lstStyle/>
          <a:p>
            <a:r>
              <a:rPr lang="uk-UA" sz="28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а). Зупинити кровотечу.</a:t>
            </a:r>
            <a:br>
              <a:rPr lang="uk-UA" sz="28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</a:br>
            <a:r>
              <a:rPr lang="uk-UA" sz="28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Поранення завжди супроводжуються кровотечею. Втрата близько 2 літрів крові призводить до загибелі потерпілого. Час, протягом якого втрачається значна кількість крові, залежить від розміру (діаметра) судини, глибини рани і місця ушкодження (пошкодження шкіри або внутрішніх  органів). Чим більше розмір пошкодженої судини (глибока рана, є ушкодження внутрішнього органу - печінка, селезінка, нирки), тим менше проміжок часу, при якому втрачається значна кількість крові.</a:t>
            </a:r>
            <a:br>
              <a:rPr lang="uk-UA" sz="28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</a:br>
            <a:endParaRPr lang="ru-RU" sz="2800" dirty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9552" y="476672"/>
            <a:ext cx="8229600" cy="4572000"/>
          </a:xfrm>
        </p:spPr>
        <p:txBody>
          <a:bodyPr>
            <a:noAutofit/>
          </a:bodyPr>
          <a:lstStyle/>
          <a:p>
            <a:r>
              <a:rPr lang="uk-UA" sz="24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б). Рану промити дезінфікуючим розчином або водою. Забруднену рану (землею або будь-якими іншими речовинами) необхідно з великою обережністю очистити за допомогою пінцета або просто пальцями. Після цього рану треба ретельно промити перекисом водню або слабо-рожевим розчином марганцівки (2-3 крупинки на склянку, бажано кип'яченою, води). Якщо рана з'явилася в результаті потрапляння на шкіру кислоти, то її треба промити содовим розчином (1 столова ложка питної соди на склянку, бажано кип'яченою, води); якщо рана сталася в результаті потрапляння на шкіру луги, то її треба промити слабким розчином оцту (1 столова ложка оцту на склянку води). Можна промивати рану і проточною водопровідною водою, але в такому випадку, процедуру необхідно проводити протягом 30 хвилин, не менше.</a:t>
            </a:r>
            <a:r>
              <a:rPr lang="uk-UA" sz="2400" dirty="0" smtClean="0"/>
              <a:t/>
            </a:r>
            <a:br>
              <a:rPr lang="uk-UA" sz="2400" dirty="0" smtClean="0"/>
            </a:b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9552" y="1268760"/>
            <a:ext cx="8229600" cy="4572000"/>
          </a:xfrm>
        </p:spPr>
        <p:txBody>
          <a:bodyPr>
            <a:normAutofit lnSpcReduction="10000"/>
          </a:bodyPr>
          <a:lstStyle/>
          <a:p>
            <a:r>
              <a:rPr lang="uk-UA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в). обробити шкіру навколо рани.</a:t>
            </a:r>
            <a:br>
              <a:rPr lang="uk-UA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</a:br>
            <a:r>
              <a:rPr lang="uk-UA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Шкіру навколо рани на відстані 1,5-2 см від її країв змазують розчином йоду або зеленки (діамантової зелені). Можна використовувати для цієї мети насичений розчин марганцівки або спиртовмісну рідину (горілка, одеколон і т.д.). Однак робити це треба дуже акуратно, щоб спирт не потрапив в рану. Це абсолютно неприпустимо!</a:t>
            </a:r>
            <a:br>
              <a:rPr lang="uk-UA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</a:br>
            <a:endParaRPr lang="ru-RU" dirty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1052736"/>
            <a:ext cx="8229600" cy="4572000"/>
          </a:xfrm>
        </p:spPr>
        <p:txBody>
          <a:bodyPr/>
          <a:lstStyle/>
          <a:p>
            <a:r>
              <a:rPr lang="uk-UA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г). накласти пов'язку, що давить.</a:t>
            </a:r>
            <a:br>
              <a:rPr lang="uk-UA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</a:br>
            <a:r>
              <a:rPr lang="uk-UA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Для зупинки кровотечі, зменшення припухлості (набряку) і створення спокою (наприклад, пошкодженої кінцівки) на область рани накладають </a:t>
            </a:r>
            <a:r>
              <a:rPr lang="uk-UA" dirty="0" err="1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здавлюючю</a:t>
            </a:r>
            <a:r>
              <a:rPr lang="uk-UA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пов'язку (бажано стерильну) з бинта,несинтетичної матерії.</a:t>
            </a:r>
            <a:endParaRPr lang="ru-RU" dirty="0" smtClean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844824"/>
            <a:ext cx="8229600" cy="1399032"/>
          </a:xfrm>
        </p:spPr>
        <p:txBody>
          <a:bodyPr>
            <a:noAutofit/>
          </a:bodyPr>
          <a:lstStyle/>
          <a:p>
            <a:pPr algn="ctr"/>
            <a:r>
              <a:rPr lang="uk-UA" sz="8800" b="1" dirty="0" smtClean="0">
                <a:solidFill>
                  <a:schemeClr val="bg1"/>
                </a:solidFill>
                <a:latin typeface="Monotype Corsiva" pitchFamily="66" charset="0"/>
              </a:rPr>
              <a:t>Дякую за увагу)</a:t>
            </a:r>
            <a:endParaRPr lang="ru-RU" sz="8800" b="1" dirty="0">
              <a:solidFill>
                <a:schemeClr val="bg1"/>
              </a:solidFill>
              <a:latin typeface="Monotype Corsiva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sz="4400" b="1" dirty="0" smtClean="0">
                <a:solidFill>
                  <a:schemeClr val="bg1"/>
                </a:solidFill>
              </a:rPr>
              <a:t>Поняття про рану.</a:t>
            </a:r>
            <a:br>
              <a:rPr lang="uk-UA" sz="4400" b="1" dirty="0" smtClean="0">
                <a:solidFill>
                  <a:schemeClr val="bg1"/>
                </a:solidFill>
              </a:rPr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82808"/>
            <a:ext cx="4114800" cy="4572000"/>
          </a:xfrm>
        </p:spPr>
        <p:txBody>
          <a:bodyPr>
            <a:normAutofit/>
          </a:bodyPr>
          <a:lstStyle/>
          <a:p>
            <a:r>
              <a:rPr lang="uk-UA" sz="3200" b="1" u="sng" dirty="0" err="1" smtClean="0">
                <a:solidFill>
                  <a:schemeClr val="bg1"/>
                </a:solidFill>
              </a:rPr>
              <a:t>Рана</a:t>
            </a:r>
            <a:r>
              <a:rPr lang="uk-UA" sz="2800" b="1" dirty="0" err="1" smtClean="0">
                <a:solidFill>
                  <a:schemeClr val="bg1"/>
                </a:solidFill>
              </a:rPr>
              <a:t>-</a:t>
            </a:r>
            <a:r>
              <a:rPr lang="uk-UA" sz="2000" dirty="0" smtClean="0">
                <a:solidFill>
                  <a:schemeClr val="bg1"/>
                </a:solidFill>
              </a:rPr>
              <a:t> </a:t>
            </a:r>
            <a:r>
              <a:rPr lang="uk-UA" sz="24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це відкрите </a:t>
            </a:r>
            <a:r>
              <a:rPr lang="ru-RU" sz="2400" b="1" dirty="0" err="1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ушкодження</a:t>
            </a:r>
            <a:r>
              <a:rPr lang="ru-RU" sz="24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тканин </a:t>
            </a:r>
            <a:r>
              <a:rPr lang="ru-RU" sz="2400" b="1" dirty="0" err="1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з</a:t>
            </a:r>
            <a:r>
              <a:rPr lang="ru-RU" sz="24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ru-RU" sz="2400" b="1" dirty="0" err="1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порушенням</a:t>
            </a:r>
            <a:r>
              <a:rPr lang="ru-RU" sz="24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uk-UA" sz="24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слизової оболонки чи глибоких тканин, що супроводжується болем та кровотечею і має вигляд зяючого отвору.</a:t>
            </a:r>
          </a:p>
          <a:p>
            <a:pPr>
              <a:buNone/>
            </a:pPr>
            <a:endParaRPr lang="ru-RU" sz="2000" dirty="0">
              <a:solidFill>
                <a:schemeClr val="bg1"/>
              </a:solidFill>
            </a:endParaRPr>
          </a:p>
        </p:txBody>
      </p:sp>
      <p:pic>
        <p:nvPicPr>
          <p:cNvPr id="4" name="Рисунок 4" descr="L05_p07_p0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376BA5"/>
              </a:clrFrom>
              <a:clrTo>
                <a:srgbClr val="376BA5">
                  <a:alpha val="0"/>
                </a:srgbClr>
              </a:clrTo>
            </a:clrChange>
          </a:blip>
          <a:srcRect/>
          <a:stretch>
            <a:fillRect/>
          </a:stretch>
        </p:blipFill>
        <p:spPr>
          <a:xfrm>
            <a:off x="4932040" y="1484784"/>
            <a:ext cx="3698875" cy="493236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Скругленный прямоугольник 5"/>
          <p:cNvSpPr/>
          <p:nvPr/>
        </p:nvSpPr>
        <p:spPr>
          <a:xfrm>
            <a:off x="2555776" y="548680"/>
            <a:ext cx="4176464" cy="129614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err="1" smtClean="0">
                <a:solidFill>
                  <a:schemeClr val="bg1"/>
                </a:solidFill>
              </a:rPr>
              <a:t>Види</a:t>
            </a:r>
            <a:r>
              <a:rPr lang="ru-RU" sz="4800" b="1" dirty="0" smtClean="0">
                <a:solidFill>
                  <a:schemeClr val="bg1"/>
                </a:solidFill>
              </a:rPr>
              <a:t> ран</a:t>
            </a:r>
            <a:endParaRPr lang="ru-RU" sz="4800" b="1" dirty="0">
              <a:solidFill>
                <a:schemeClr val="bg1"/>
              </a:solidFill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251520" y="2852936"/>
            <a:ext cx="2448272" cy="115212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sz="3200" b="1" dirty="0" smtClean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  <a:p>
            <a:pPr algn="ctr"/>
            <a:r>
              <a:rPr lang="uk-UA" sz="32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забиті</a:t>
            </a:r>
            <a:r>
              <a:rPr lang="uk-UA" sz="3600" b="1" dirty="0" smtClean="0">
                <a:solidFill>
                  <a:schemeClr val="bg1"/>
                </a:solidFill>
              </a:rPr>
              <a:t/>
            </a:r>
            <a:br>
              <a:rPr lang="uk-UA" sz="3600" b="1" dirty="0" smtClean="0">
                <a:solidFill>
                  <a:schemeClr val="bg1"/>
                </a:solidFill>
              </a:rPr>
            </a:br>
            <a:endParaRPr lang="ru-RU" sz="3600" b="1" dirty="0">
              <a:solidFill>
                <a:schemeClr val="bg1"/>
              </a:solidFill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3419872" y="3429000"/>
            <a:ext cx="2520280" cy="108012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32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укушені</a:t>
            </a:r>
            <a:endParaRPr lang="ru-RU" sz="3200" b="1" dirty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6372200" y="2852936"/>
            <a:ext cx="2592288" cy="115212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32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отруєні</a:t>
            </a:r>
            <a:endParaRPr lang="ru-RU" sz="3200" b="1" dirty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</p:txBody>
      </p:sp>
      <p:cxnSp>
        <p:nvCxnSpPr>
          <p:cNvPr id="21" name="Прямая соединительная линия 20"/>
          <p:cNvCxnSpPr>
            <a:stCxn id="6" idx="2"/>
          </p:cNvCxnSpPr>
          <p:nvPr/>
        </p:nvCxnSpPr>
        <p:spPr>
          <a:xfrm>
            <a:off x="4644008" y="1844824"/>
            <a:ext cx="0" cy="165618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>
            <a:off x="1403648" y="2564904"/>
            <a:ext cx="619268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единительная линия 31"/>
          <p:cNvCxnSpPr/>
          <p:nvPr/>
        </p:nvCxnSpPr>
        <p:spPr>
          <a:xfrm>
            <a:off x="1403648" y="2564904"/>
            <a:ext cx="0" cy="4320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единительная линия 33"/>
          <p:cNvCxnSpPr/>
          <p:nvPr/>
        </p:nvCxnSpPr>
        <p:spPr>
          <a:xfrm>
            <a:off x="7596336" y="2564904"/>
            <a:ext cx="0" cy="50405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>
                <a:solidFill>
                  <a:schemeClr val="bg1"/>
                </a:solidFill>
              </a:rPr>
              <a:t>Рубані рани-наносяться гострим предметом.</a:t>
            </a:r>
            <a:endParaRPr lang="ru-RU" dirty="0">
              <a:solidFill>
                <a:schemeClr val="bg1"/>
              </a:solidFill>
            </a:endParaRPr>
          </a:p>
        </p:txBody>
      </p:sp>
      <p:pic>
        <p:nvPicPr>
          <p:cNvPr id="4" name="Содержимое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457200" y="2222817"/>
            <a:ext cx="8229600" cy="3891915"/>
          </a:xfr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11560" y="1268760"/>
            <a:ext cx="8229600" cy="4572000"/>
          </a:xfrm>
        </p:spPr>
        <p:txBody>
          <a:bodyPr>
            <a:noAutofit/>
          </a:bodyPr>
          <a:lstStyle/>
          <a:p>
            <a:r>
              <a:rPr lang="uk-UA" sz="36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Рубані рани наносять важким гострим предметом (шашка, сокира та ін.) Для таких ран характерні глибоке ушкодження тканин, широке зяяння, забій і струс оточуючих тканин, знижують їх опірність і регенеративні здібності.</a:t>
            </a:r>
            <a:endParaRPr lang="ru-RU" sz="3600" b="1" dirty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692696"/>
            <a:ext cx="8229600" cy="1399032"/>
          </a:xfrm>
        </p:spPr>
        <p:txBody>
          <a:bodyPr>
            <a:normAutofit fontScale="90000"/>
          </a:bodyPr>
          <a:lstStyle/>
          <a:p>
            <a:pPr algn="ctr"/>
            <a:r>
              <a:rPr lang="uk-UA" sz="3600" dirty="0" smtClean="0">
                <a:solidFill>
                  <a:schemeClr val="bg1"/>
                </a:solidFill>
              </a:rPr>
              <a:t>Рвані і забиті рани. Характерні рвані краї і великий ступінь забруднення.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4" name="Содержимое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2195736" y="1772816"/>
            <a:ext cx="4788000" cy="4742137"/>
          </a:xfr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340768"/>
            <a:ext cx="8229600" cy="4572000"/>
          </a:xfrm>
        </p:spPr>
        <p:txBody>
          <a:bodyPr>
            <a:normAutofit/>
          </a:bodyPr>
          <a:lstStyle/>
          <a:p>
            <a:r>
              <a:rPr lang="uk-UA" sz="36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Рвані рани є наслідком дії тупого предмета. Вони характеризуються великою кількістю розім'ятих, забитих, просочених кров'ю тканин з порушенням їх життєздатності</a:t>
            </a:r>
            <a:r>
              <a:rPr lang="uk-UA" sz="32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.</a:t>
            </a:r>
            <a:endParaRPr lang="ru-RU" sz="3200" b="1" dirty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dirty="0" smtClean="0">
                <a:solidFill>
                  <a:schemeClr val="bg1"/>
                </a:solidFill>
              </a:rPr>
              <a:t>Різана рана. Цю рану наносять гострим предметом.</a:t>
            </a:r>
            <a:endParaRPr lang="ru-RU" dirty="0">
              <a:solidFill>
                <a:schemeClr val="bg1"/>
              </a:solidFill>
            </a:endParaRPr>
          </a:p>
        </p:txBody>
      </p:sp>
      <p:pic>
        <p:nvPicPr>
          <p:cNvPr id="4" name="Содержимое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2014537" y="1939925"/>
            <a:ext cx="5114925" cy="4457700"/>
          </a:xfr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9552" y="980728"/>
            <a:ext cx="8229600" cy="4572000"/>
          </a:xfrm>
        </p:spPr>
        <p:txBody>
          <a:bodyPr>
            <a:noAutofit/>
          </a:bodyPr>
          <a:lstStyle/>
          <a:p>
            <a:r>
              <a:rPr lang="uk-UA" sz="28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Різані рани наносять гострим предметом. Вони характеризуються найбільшу кількість зруйнованих клітин; навколишні тканини не пошкоджуються. Зяяння рани дозволяє зробити огляд пошкоджених органів і створює гарні умови для відтоку відокремлюваного. При різаній рані є найбільш сприятливі умови для загоєння, тому, обробляючи будь-які свіжі рани, їх прагнуть перетворити на різані.</a:t>
            </a:r>
            <a:endParaRPr lang="ru-RU" sz="2800" b="1" dirty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Яркая">
  <a:themeElements>
    <a:clrScheme name="Яркая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Ярк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Яркая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72</TotalTime>
  <Words>547</Words>
  <Application>Microsoft Office PowerPoint</Application>
  <PresentationFormat>Экран (4:3)</PresentationFormat>
  <Paragraphs>28</Paragraphs>
  <Slides>19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1" baseType="lpstr">
      <vt:lpstr>Яркая</vt:lpstr>
      <vt:lpstr>Рисунок</vt:lpstr>
      <vt:lpstr>Тета: Рани. Характеристика ран. Перша допомога при поранені.</vt:lpstr>
      <vt:lpstr>Поняття про рану. </vt:lpstr>
      <vt:lpstr>Слайд 3</vt:lpstr>
      <vt:lpstr>Рубані рани-наносяться гострим предметом.</vt:lpstr>
      <vt:lpstr>Слайд 5</vt:lpstr>
      <vt:lpstr>Рвані і забиті рани. Характерні рвані краї і великий ступінь забруднення. </vt:lpstr>
      <vt:lpstr>Слайд 7</vt:lpstr>
      <vt:lpstr>Різана рана. Цю рану наносять гострим предметом.</vt:lpstr>
      <vt:lpstr>Слайд 9</vt:lpstr>
      <vt:lpstr>Вогнепальна рана</vt:lpstr>
      <vt:lpstr>Слайд 11</vt:lpstr>
      <vt:lpstr>Колота рана. Наноситься в основному коле зброєю.</vt:lpstr>
      <vt:lpstr>Слайд 13</vt:lpstr>
      <vt:lpstr>Надання допомоги при ранах</vt:lpstr>
      <vt:lpstr>Слайд 15</vt:lpstr>
      <vt:lpstr>Слайд 16</vt:lpstr>
      <vt:lpstr>Слайд 17</vt:lpstr>
      <vt:lpstr>Слайд 18</vt:lpstr>
      <vt:lpstr>Дякую за увагу)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Тета:Рана. Перша допомога при поранені і правила накладання пов’язок.</dc:title>
  <dc:creator>Oksana</dc:creator>
  <cp:lastModifiedBy>serg</cp:lastModifiedBy>
  <cp:revision>2</cp:revision>
  <dcterms:created xsi:type="dcterms:W3CDTF">2012-12-19T20:11:04Z</dcterms:created>
  <dcterms:modified xsi:type="dcterms:W3CDTF">2013-04-14T19:32:19Z</dcterms:modified>
</cp:coreProperties>
</file>