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264" r:id="rId3"/>
    <p:sldId id="265" r:id="rId4"/>
    <p:sldId id="263" r:id="rId5"/>
    <p:sldId id="266" r:id="rId6"/>
    <p:sldId id="258" r:id="rId7"/>
    <p:sldId id="267" r:id="rId8"/>
    <p:sldId id="268" r:id="rId9"/>
    <p:sldId id="273" r:id="rId10"/>
    <p:sldId id="274" r:id="rId11"/>
    <p:sldId id="275" r:id="rId12"/>
    <p:sldId id="272" r:id="rId13"/>
    <p:sldId id="269" r:id="rId14"/>
    <p:sldId id="270" r:id="rId15"/>
    <p:sldId id="260" r:id="rId16"/>
    <p:sldId id="261" r:id="rId17"/>
    <p:sldId id="271" r:id="rId18"/>
    <p:sldId id="277" r:id="rId19"/>
    <p:sldId id="278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956" autoAdjust="0"/>
    <p:restoredTop sz="94660"/>
  </p:normalViewPr>
  <p:slideViewPr>
    <p:cSldViewPr>
      <p:cViewPr>
        <p:scale>
          <a:sx n="70" d="100"/>
          <a:sy n="70" d="100"/>
        </p:scale>
        <p:origin x="-147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style val="10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2.5221140840483242E-2"/>
          <c:y val="0.15463294944915534"/>
          <c:w val="0.49398282651078934"/>
          <c:h val="0.6482822714687476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 1955 рік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Третинний - 40%</c:v>
                </c:pt>
                <c:pt idx="1">
                  <c:v>Промисловість і будівництво - 43%</c:v>
                </c:pt>
                <c:pt idx="2">
                  <c:v>Сільське господарство - 17%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0.4</c:v>
                </c:pt>
                <c:pt idx="1">
                  <c:v>0.43000000000000005</c:v>
                </c:pt>
                <c:pt idx="2">
                  <c:v>0.17</c:v>
                </c:pt>
              </c:numCache>
            </c:numRef>
          </c:val>
        </c:ser>
        <c:dLbls/>
      </c:pie3DChart>
    </c:plotArea>
    <c:legend>
      <c:legendPos val="r"/>
      <c:layout>
        <c:manualLayout>
          <c:xMode val="edge"/>
          <c:yMode val="edge"/>
          <c:x val="0.52030640874065381"/>
          <c:y val="0.14341231245034841"/>
          <c:w val="0.47695571138861864"/>
          <c:h val="0.69903635854216417"/>
        </c:manualLayout>
      </c:layout>
      <c:txPr>
        <a:bodyPr/>
        <a:lstStyle/>
        <a:p>
          <a:pPr>
            <a:defRPr lang="ru-RU"/>
          </a:pPr>
          <a:endParaRPr lang="uk-UA"/>
        </a:p>
      </c:txPr>
    </c:legend>
    <c:plotVisOnly val="1"/>
    <c:dispBlanksAs val="zero"/>
  </c:chart>
  <c:txPr>
    <a:bodyPr/>
    <a:lstStyle/>
    <a:p>
      <a:pPr>
        <a:defRPr sz="1800"/>
      </a:pPr>
      <a:endParaRPr lang="uk-UA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1.666666666666667E-2"/>
          <c:y val="3.7500000000000006E-2"/>
          <c:w val="0.61361876640419966"/>
          <c:h val="0.9312500000000000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Третинний - 62%</c:v>
                </c:pt>
                <c:pt idx="1">
                  <c:v> Промісловість і будівництво - 30%</c:v>
                </c:pt>
                <c:pt idx="2">
                  <c:v>Сільське господарство - 8%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0.62000000000000011</c:v>
                </c:pt>
                <c:pt idx="1">
                  <c:v>0.30000000000000004</c:v>
                </c:pt>
                <c:pt idx="2">
                  <c:v>8.0000000000000016E-2</c:v>
                </c:pt>
              </c:numCache>
            </c:numRef>
          </c:val>
        </c:ser>
        <c:dLbls/>
      </c:pie3DChart>
    </c:plotArea>
    <c:legend>
      <c:legendPos val="r"/>
      <c:layout/>
      <c:txPr>
        <a:bodyPr/>
        <a:lstStyle/>
        <a:p>
          <a:pPr>
            <a:defRPr lang="ru-RU"/>
          </a:pPr>
          <a:endParaRPr lang="uk-UA"/>
        </a:p>
      </c:txPr>
    </c:legend>
    <c:plotVisOnly val="1"/>
    <c:dispBlanksAs val="zero"/>
  </c:chart>
  <c:txPr>
    <a:bodyPr/>
    <a:lstStyle/>
    <a:p>
      <a:pPr>
        <a:defRPr sz="1800"/>
      </a:pPr>
      <a:endParaRPr lang="uk-UA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4373AB-260E-466B-832B-D7E697424CF8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E4FC439-B884-4F5D-821B-0891E53905B0}">
      <dgm:prSet phldrT="[Текст]" custT="1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sz="2400" dirty="0" smtClean="0"/>
            <a:t>Природно-географічні</a:t>
          </a:r>
          <a:endParaRPr lang="uk-UA" sz="2400" dirty="0"/>
        </a:p>
      </dgm:t>
    </dgm:pt>
    <dgm:pt modelId="{5BE3B377-7F0F-46DF-BFAF-8403414193CD}" type="parTrans" cxnId="{E8A37236-8F0C-4ADE-8E2C-F3449FC7FDDD}">
      <dgm:prSet/>
      <dgm:spPr/>
      <dgm:t>
        <a:bodyPr/>
        <a:lstStyle/>
        <a:p>
          <a:endParaRPr lang="uk-UA"/>
        </a:p>
      </dgm:t>
    </dgm:pt>
    <dgm:pt modelId="{0DB72ECB-2723-4989-B9DE-9A90FF1F23BF}" type="sibTrans" cxnId="{E8A37236-8F0C-4ADE-8E2C-F3449FC7FDDD}">
      <dgm:prSet/>
      <dgm:spPr/>
      <dgm:t>
        <a:bodyPr/>
        <a:lstStyle/>
        <a:p>
          <a:endParaRPr lang="uk-UA"/>
        </a:p>
      </dgm:t>
    </dgm:pt>
    <dgm:pt modelId="{D50C4F68-FE04-4C2A-B57E-A5112F1E64F0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1700" dirty="0" err="1" smtClean="0"/>
            <a:t>агрокліматичні</a:t>
          </a:r>
          <a:endParaRPr lang="uk-UA" sz="1700" dirty="0"/>
        </a:p>
      </dgm:t>
    </dgm:pt>
    <dgm:pt modelId="{8343D314-7541-4651-9A08-B35C4ED403A5}" type="parTrans" cxnId="{A8E8AF7C-A734-445D-AEB1-213ED3BA3F74}">
      <dgm:prSet>
        <dgm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uk-UA"/>
        </a:p>
      </dgm:t>
    </dgm:pt>
    <dgm:pt modelId="{FDC27454-8581-4413-B441-6E4C85403A77}" type="sibTrans" cxnId="{A8E8AF7C-A734-445D-AEB1-213ED3BA3F74}">
      <dgm:prSet/>
      <dgm:spPr/>
      <dgm:t>
        <a:bodyPr/>
        <a:lstStyle/>
        <a:p>
          <a:endParaRPr lang="uk-UA"/>
        </a:p>
      </dgm:t>
    </dgm:pt>
    <dgm:pt modelId="{8C99B5CB-A3D1-4CEA-BFB3-4241443189F4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1800" dirty="0" smtClean="0"/>
            <a:t>земельні</a:t>
          </a:r>
          <a:endParaRPr lang="uk-UA" sz="1800" dirty="0"/>
        </a:p>
      </dgm:t>
    </dgm:pt>
    <dgm:pt modelId="{FAD2DCE2-AC30-4C1D-B43E-62714B88FF20}" type="parTrans" cxnId="{276094F9-9C75-48E0-BCDD-E2395570FD8C}">
      <dgm:prSet>
        <dgm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uk-UA"/>
        </a:p>
      </dgm:t>
    </dgm:pt>
    <dgm:pt modelId="{0D790597-ACB2-4DCB-9FA8-A80D19F5D006}" type="sibTrans" cxnId="{276094F9-9C75-48E0-BCDD-E2395570FD8C}">
      <dgm:prSet/>
      <dgm:spPr/>
      <dgm:t>
        <a:bodyPr/>
        <a:lstStyle/>
        <a:p>
          <a:endParaRPr lang="uk-UA"/>
        </a:p>
      </dgm:t>
    </dgm:pt>
    <dgm:pt modelId="{AAD30C8F-DE66-4712-9834-7A18F2870935}">
      <dgm:prSet phldrT="[Текст]" custT="1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sz="2400" dirty="0" smtClean="0"/>
            <a:t>Соціально-економічні</a:t>
          </a:r>
          <a:endParaRPr lang="uk-UA" sz="2400" dirty="0"/>
        </a:p>
      </dgm:t>
    </dgm:pt>
    <dgm:pt modelId="{824590B8-51C2-4368-85C3-4B851B4EC1D8}" type="parTrans" cxnId="{ABA5B01A-2575-4F89-A72E-5DDABE75C129}">
      <dgm:prSet/>
      <dgm:spPr/>
      <dgm:t>
        <a:bodyPr/>
        <a:lstStyle/>
        <a:p>
          <a:endParaRPr lang="uk-UA"/>
        </a:p>
      </dgm:t>
    </dgm:pt>
    <dgm:pt modelId="{EF631A6A-CBCB-4179-ACD1-3497E4028123}" type="sibTrans" cxnId="{ABA5B01A-2575-4F89-A72E-5DDABE75C129}">
      <dgm:prSet/>
      <dgm:spPr/>
      <dgm:t>
        <a:bodyPr/>
        <a:lstStyle/>
        <a:p>
          <a:endParaRPr lang="uk-UA"/>
        </a:p>
      </dgm:t>
    </dgm:pt>
    <dgm:pt modelId="{E94533A8-45C0-4DA3-9653-D4C4157923C7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b="1" dirty="0" smtClean="0"/>
            <a:t>Економічні</a:t>
          </a:r>
          <a:r>
            <a:rPr lang="uk-UA" dirty="0" smtClean="0"/>
            <a:t> (розвиток міжгалузевих зв'язків АПК, густота транспортної мережі);</a:t>
          </a:r>
          <a:endParaRPr lang="uk-UA" dirty="0"/>
        </a:p>
      </dgm:t>
    </dgm:pt>
    <dgm:pt modelId="{E0B6FA1E-3EE5-4B7E-B07F-808E3AA5B9FC}" type="parTrans" cxnId="{122F7C8E-A208-4213-92F3-814DEE4E61B7}">
      <dgm:prSet>
        <dgm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uk-UA"/>
        </a:p>
      </dgm:t>
    </dgm:pt>
    <dgm:pt modelId="{90359522-0074-42C6-B85D-7CA36035CEAC}" type="sibTrans" cxnId="{122F7C8E-A208-4213-92F3-814DEE4E61B7}">
      <dgm:prSet/>
      <dgm:spPr/>
      <dgm:t>
        <a:bodyPr/>
        <a:lstStyle/>
        <a:p>
          <a:endParaRPr lang="uk-UA"/>
        </a:p>
      </dgm:t>
    </dgm:pt>
    <dgm:pt modelId="{3FE15690-D29A-416C-A414-D186F4732257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b="1" dirty="0" smtClean="0"/>
            <a:t>Демографічні</a:t>
          </a:r>
          <a:r>
            <a:rPr lang="uk-UA" dirty="0" smtClean="0"/>
            <a:t> (густота населення, рівень забезпеченості трудовими ресурсами); </a:t>
          </a:r>
          <a:endParaRPr lang="uk-UA" dirty="0"/>
        </a:p>
      </dgm:t>
    </dgm:pt>
    <dgm:pt modelId="{F4FF20B9-1A41-49B1-B06F-D0AE1FCFE361}" type="parTrans" cxnId="{9D6693C7-B979-4440-BC3C-7EBC0AA1BA92}">
      <dgm:prSet>
        <dgm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uk-UA"/>
        </a:p>
      </dgm:t>
    </dgm:pt>
    <dgm:pt modelId="{C57F27D8-5081-4D4D-BA74-9864F4E4B59E}" type="sibTrans" cxnId="{9D6693C7-B979-4440-BC3C-7EBC0AA1BA92}">
      <dgm:prSet/>
      <dgm:spPr/>
      <dgm:t>
        <a:bodyPr/>
        <a:lstStyle/>
        <a:p>
          <a:endParaRPr lang="uk-UA"/>
        </a:p>
      </dgm:t>
    </dgm:pt>
    <dgm:pt modelId="{AD17243B-E1A9-4979-BDFE-800D38543ABA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1800" dirty="0" smtClean="0"/>
            <a:t>водні</a:t>
          </a:r>
          <a:endParaRPr lang="uk-UA" sz="1800" dirty="0"/>
        </a:p>
      </dgm:t>
    </dgm:pt>
    <dgm:pt modelId="{680FA744-F703-49DD-9B1F-14BA6829D4A5}" type="parTrans" cxnId="{DD7B4CDA-CA07-434F-B0E6-AF461E19DBD7}">
      <dgm:prSet>
        <dgm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uk-UA"/>
        </a:p>
      </dgm:t>
    </dgm:pt>
    <dgm:pt modelId="{6167F633-C80D-4B42-9E47-BA72BF968D20}" type="sibTrans" cxnId="{DD7B4CDA-CA07-434F-B0E6-AF461E19DBD7}">
      <dgm:prSet/>
      <dgm:spPr/>
      <dgm:t>
        <a:bodyPr/>
        <a:lstStyle/>
        <a:p>
          <a:endParaRPr lang="uk-UA"/>
        </a:p>
      </dgm:t>
    </dgm:pt>
    <dgm:pt modelId="{9D5A4277-0E8E-4817-B192-9A06E232001D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1800" dirty="0" smtClean="0"/>
            <a:t>біологічні</a:t>
          </a:r>
          <a:endParaRPr lang="uk-UA" sz="1800" dirty="0"/>
        </a:p>
      </dgm:t>
    </dgm:pt>
    <dgm:pt modelId="{2A301530-B145-40E4-98BE-A1D55D1B6B82}" type="parTrans" cxnId="{3E4DBCA9-0206-45C1-ABA1-9899924A122A}">
      <dgm:prSet>
        <dgm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uk-UA"/>
        </a:p>
      </dgm:t>
    </dgm:pt>
    <dgm:pt modelId="{903AA176-4016-4CDB-A72A-43A610DD1716}" type="sibTrans" cxnId="{3E4DBCA9-0206-45C1-ABA1-9899924A122A}">
      <dgm:prSet/>
      <dgm:spPr/>
      <dgm:t>
        <a:bodyPr/>
        <a:lstStyle/>
        <a:p>
          <a:endParaRPr lang="uk-UA"/>
        </a:p>
      </dgm:t>
    </dgm:pt>
    <dgm:pt modelId="{CCA702BC-24E7-474C-9199-6381F16616DE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b="1" dirty="0" smtClean="0"/>
            <a:t>Технологічн</a:t>
          </a:r>
          <a:r>
            <a:rPr lang="uk-UA" dirty="0" smtClean="0"/>
            <a:t>і (рівень розвитку промисловості);</a:t>
          </a:r>
          <a:endParaRPr lang="uk-UA" dirty="0"/>
        </a:p>
      </dgm:t>
    </dgm:pt>
    <dgm:pt modelId="{99F0221D-70E4-4F30-9B6F-EDEF9A5C3F1E}" type="parTrans" cxnId="{A5E089D9-F4C0-48C2-B2EA-A0CB1199C406}">
      <dgm:prSet>
        <dgm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uk-UA"/>
        </a:p>
      </dgm:t>
    </dgm:pt>
    <dgm:pt modelId="{192BB2D9-95B7-4B87-B820-FAE4533FC2E7}" type="sibTrans" cxnId="{A5E089D9-F4C0-48C2-B2EA-A0CB1199C406}">
      <dgm:prSet/>
      <dgm:spPr/>
      <dgm:t>
        <a:bodyPr/>
        <a:lstStyle/>
        <a:p>
          <a:endParaRPr lang="uk-UA"/>
        </a:p>
      </dgm:t>
    </dgm:pt>
    <dgm:pt modelId="{45A3E183-E61E-43CA-93BD-CFE011275040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b="1" dirty="0" smtClean="0"/>
            <a:t>Наукові</a:t>
          </a:r>
          <a:r>
            <a:rPr lang="uk-UA" dirty="0" smtClean="0"/>
            <a:t> (досягнення генетики, селекції, агрономії).</a:t>
          </a:r>
          <a:endParaRPr lang="uk-UA" dirty="0"/>
        </a:p>
      </dgm:t>
    </dgm:pt>
    <dgm:pt modelId="{3777359A-6842-4F59-92FF-CC41D882D1FE}" type="parTrans" cxnId="{0B47AD5A-0431-4A6D-A0A4-05D0CCFCE558}">
      <dgm:prSet>
        <dgm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uk-UA"/>
        </a:p>
      </dgm:t>
    </dgm:pt>
    <dgm:pt modelId="{D133DD2D-E4F1-4125-A6E9-788BD5803837}" type="sibTrans" cxnId="{0B47AD5A-0431-4A6D-A0A4-05D0CCFCE558}">
      <dgm:prSet/>
      <dgm:spPr/>
      <dgm:t>
        <a:bodyPr/>
        <a:lstStyle/>
        <a:p>
          <a:endParaRPr lang="uk-UA"/>
        </a:p>
      </dgm:t>
    </dgm:pt>
    <dgm:pt modelId="{FF85BA3D-A6FC-4273-AF85-B658D8574013}" type="pres">
      <dgm:prSet presAssocID="{FD4373AB-260E-466B-832B-D7E697424CF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DFACFD8-640B-4666-A8E9-A62E5B5F977C}" type="pres">
      <dgm:prSet presAssocID="{8E4FC439-B884-4F5D-821B-0891E53905B0}" presName="root" presStyleCnt="0"/>
      <dgm:spPr/>
    </dgm:pt>
    <dgm:pt modelId="{1FC7F2AB-6813-4F92-9E86-87041C13B67A}" type="pres">
      <dgm:prSet presAssocID="{8E4FC439-B884-4F5D-821B-0891E53905B0}" presName="rootComposite" presStyleCnt="0"/>
      <dgm:spPr/>
    </dgm:pt>
    <dgm:pt modelId="{A0708B2F-DAE1-47E2-903B-02AD6283AC84}" type="pres">
      <dgm:prSet presAssocID="{8E4FC439-B884-4F5D-821B-0891E53905B0}" presName="rootText" presStyleLbl="node1" presStyleIdx="0" presStyleCnt="2" custScaleX="126154" custLinFactNeighborX="2361" custLinFactNeighborY="-7622"/>
      <dgm:spPr/>
      <dgm:t>
        <a:bodyPr/>
        <a:lstStyle/>
        <a:p>
          <a:endParaRPr lang="uk-UA"/>
        </a:p>
      </dgm:t>
    </dgm:pt>
    <dgm:pt modelId="{F57B2AEE-B027-4BEC-B62F-0D22573375EF}" type="pres">
      <dgm:prSet presAssocID="{8E4FC439-B884-4F5D-821B-0891E53905B0}" presName="rootConnector" presStyleLbl="node1" presStyleIdx="0" presStyleCnt="2"/>
      <dgm:spPr/>
      <dgm:t>
        <a:bodyPr/>
        <a:lstStyle/>
        <a:p>
          <a:endParaRPr lang="ru-RU"/>
        </a:p>
      </dgm:t>
    </dgm:pt>
    <dgm:pt modelId="{F8E7BFBE-7B9D-4556-85C3-26E2B6091F45}" type="pres">
      <dgm:prSet presAssocID="{8E4FC439-B884-4F5D-821B-0891E53905B0}" presName="childShape" presStyleCnt="0"/>
      <dgm:spPr/>
    </dgm:pt>
    <dgm:pt modelId="{48DA0157-A3D6-4357-9966-443C5F618FE7}" type="pres">
      <dgm:prSet presAssocID="{8343D314-7541-4651-9A08-B35C4ED403A5}" presName="Name13" presStyleLbl="parChTrans1D2" presStyleIdx="0" presStyleCnt="8"/>
      <dgm:spPr/>
      <dgm:t>
        <a:bodyPr/>
        <a:lstStyle/>
        <a:p>
          <a:endParaRPr lang="ru-RU"/>
        </a:p>
      </dgm:t>
    </dgm:pt>
    <dgm:pt modelId="{2D932DF0-572F-4BDA-BAD7-481639D184BC}" type="pres">
      <dgm:prSet presAssocID="{D50C4F68-FE04-4C2A-B57E-A5112F1E64F0}" presName="childText" presStyleLbl="bgAcc1" presStyleIdx="0" presStyleCnt="8" custScaleX="119596" custScaleY="7195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1904EA4-2C40-4232-8FA5-5610160444CB}" type="pres">
      <dgm:prSet presAssocID="{FAD2DCE2-AC30-4C1D-B43E-62714B88FF20}" presName="Name13" presStyleLbl="parChTrans1D2" presStyleIdx="1" presStyleCnt="8"/>
      <dgm:spPr/>
      <dgm:t>
        <a:bodyPr/>
        <a:lstStyle/>
        <a:p>
          <a:endParaRPr lang="ru-RU"/>
        </a:p>
      </dgm:t>
    </dgm:pt>
    <dgm:pt modelId="{615512FE-3CEF-44FD-A2DD-79289B7473B8}" type="pres">
      <dgm:prSet presAssocID="{8C99B5CB-A3D1-4CEA-BFB3-4241443189F4}" presName="childText" presStyleLbl="bgAcc1" presStyleIdx="1" presStyleCnt="8" custScaleX="119595" custScaleY="78246" custLinFactNeighborX="1440" custLinFactNeighborY="-34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66F8E4-598E-404B-A0DF-A95727A2C018}" type="pres">
      <dgm:prSet presAssocID="{680FA744-F703-49DD-9B1F-14BA6829D4A5}" presName="Name13" presStyleLbl="parChTrans1D2" presStyleIdx="2" presStyleCnt="8"/>
      <dgm:spPr/>
      <dgm:t>
        <a:bodyPr/>
        <a:lstStyle/>
        <a:p>
          <a:endParaRPr lang="ru-RU"/>
        </a:p>
      </dgm:t>
    </dgm:pt>
    <dgm:pt modelId="{FA3D8CB3-4928-4276-973E-1B217D9E4D39}" type="pres">
      <dgm:prSet presAssocID="{AD17243B-E1A9-4979-BDFE-800D38543ABA}" presName="childText" presStyleLbl="bgAcc1" presStyleIdx="2" presStyleCnt="8" custScaleX="118845" custScaleY="639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1E1422-2077-4684-A5AD-2AD40D624A1A}" type="pres">
      <dgm:prSet presAssocID="{2A301530-B145-40E4-98BE-A1D55D1B6B82}" presName="Name13" presStyleLbl="parChTrans1D2" presStyleIdx="3" presStyleCnt="8"/>
      <dgm:spPr/>
      <dgm:t>
        <a:bodyPr/>
        <a:lstStyle/>
        <a:p>
          <a:endParaRPr lang="ru-RU"/>
        </a:p>
      </dgm:t>
    </dgm:pt>
    <dgm:pt modelId="{DFC10177-8EAC-45D8-A77C-B989B0ACA769}" type="pres">
      <dgm:prSet presAssocID="{9D5A4277-0E8E-4817-B192-9A06E232001D}" presName="childText" presStyleLbl="bgAcc1" presStyleIdx="3" presStyleCnt="8" custScaleX="118845" custScaleY="75750" custLinFactNeighborX="1440" custLinFactNeighborY="-51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673915-2F0B-4EEF-AFD0-828527515842}" type="pres">
      <dgm:prSet presAssocID="{AAD30C8F-DE66-4712-9834-7A18F2870935}" presName="root" presStyleCnt="0"/>
      <dgm:spPr/>
    </dgm:pt>
    <dgm:pt modelId="{8C44199C-6502-472A-86BF-75E86F698108}" type="pres">
      <dgm:prSet presAssocID="{AAD30C8F-DE66-4712-9834-7A18F2870935}" presName="rootComposite" presStyleCnt="0"/>
      <dgm:spPr/>
    </dgm:pt>
    <dgm:pt modelId="{EC02162D-8FAA-4D90-A513-0725A3D8526C}" type="pres">
      <dgm:prSet presAssocID="{AAD30C8F-DE66-4712-9834-7A18F2870935}" presName="rootText" presStyleLbl="node1" presStyleIdx="1" presStyleCnt="2" custScaleX="212016" custLinFactNeighborX="1965" custLinFactNeighborY="-84"/>
      <dgm:spPr/>
      <dgm:t>
        <a:bodyPr/>
        <a:lstStyle/>
        <a:p>
          <a:endParaRPr lang="ru-RU"/>
        </a:p>
      </dgm:t>
    </dgm:pt>
    <dgm:pt modelId="{E404F945-EE08-44B5-996B-27AD7711238C}" type="pres">
      <dgm:prSet presAssocID="{AAD30C8F-DE66-4712-9834-7A18F2870935}" presName="rootConnector" presStyleLbl="node1" presStyleIdx="1" presStyleCnt="2"/>
      <dgm:spPr/>
      <dgm:t>
        <a:bodyPr/>
        <a:lstStyle/>
        <a:p>
          <a:endParaRPr lang="ru-RU"/>
        </a:p>
      </dgm:t>
    </dgm:pt>
    <dgm:pt modelId="{E72737E7-8891-461A-9D28-7A8D2680381E}" type="pres">
      <dgm:prSet presAssocID="{AAD30C8F-DE66-4712-9834-7A18F2870935}" presName="childShape" presStyleCnt="0"/>
      <dgm:spPr/>
    </dgm:pt>
    <dgm:pt modelId="{ADE7BE58-92EC-4FA3-9558-28BBE9F17978}" type="pres">
      <dgm:prSet presAssocID="{E0B6FA1E-3EE5-4B7E-B07F-808E3AA5B9FC}" presName="Name13" presStyleLbl="parChTrans1D2" presStyleIdx="4" presStyleCnt="8"/>
      <dgm:spPr/>
      <dgm:t>
        <a:bodyPr/>
        <a:lstStyle/>
        <a:p>
          <a:endParaRPr lang="ru-RU"/>
        </a:p>
      </dgm:t>
    </dgm:pt>
    <dgm:pt modelId="{16A8D9B1-0860-4089-A46F-B9E2304FC8A5}" type="pres">
      <dgm:prSet presAssocID="{E94533A8-45C0-4DA3-9653-D4C4157923C7}" presName="childText" presStyleLbl="bgAcc1" presStyleIdx="4" presStyleCnt="8" custScaleX="25462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0C2A8AF-0E61-4F0A-A9C5-B056AFEA9521}" type="pres">
      <dgm:prSet presAssocID="{F4FF20B9-1A41-49B1-B06F-D0AE1FCFE361}" presName="Name13" presStyleLbl="parChTrans1D2" presStyleIdx="5" presStyleCnt="8"/>
      <dgm:spPr/>
      <dgm:t>
        <a:bodyPr/>
        <a:lstStyle/>
        <a:p>
          <a:endParaRPr lang="ru-RU"/>
        </a:p>
      </dgm:t>
    </dgm:pt>
    <dgm:pt modelId="{59442E38-BB8A-4716-A5BC-486ACCA92406}" type="pres">
      <dgm:prSet presAssocID="{3FE15690-D29A-416C-A414-D186F4732257}" presName="childText" presStyleLbl="bgAcc1" presStyleIdx="5" presStyleCnt="8" custScaleX="2550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2B2B29-7529-43AC-8B6B-8C9CBF138811}" type="pres">
      <dgm:prSet presAssocID="{99F0221D-70E4-4F30-9B6F-EDEF9A5C3F1E}" presName="Name13" presStyleLbl="parChTrans1D2" presStyleIdx="6" presStyleCnt="8"/>
      <dgm:spPr/>
      <dgm:t>
        <a:bodyPr/>
        <a:lstStyle/>
        <a:p>
          <a:endParaRPr lang="ru-RU"/>
        </a:p>
      </dgm:t>
    </dgm:pt>
    <dgm:pt modelId="{B59F0F0F-1DF8-4174-BBA8-096CE97183DD}" type="pres">
      <dgm:prSet presAssocID="{CCA702BC-24E7-474C-9199-6381F16616DE}" presName="childText" presStyleLbl="bgAcc1" presStyleIdx="6" presStyleCnt="8" custScaleX="25631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9258EBF-2B95-46DC-AF2F-83598938624E}" type="pres">
      <dgm:prSet presAssocID="{3777359A-6842-4F59-92FF-CC41D882D1FE}" presName="Name13" presStyleLbl="parChTrans1D2" presStyleIdx="7" presStyleCnt="8"/>
      <dgm:spPr/>
      <dgm:t>
        <a:bodyPr/>
        <a:lstStyle/>
        <a:p>
          <a:endParaRPr lang="ru-RU"/>
        </a:p>
      </dgm:t>
    </dgm:pt>
    <dgm:pt modelId="{720786FD-5164-45A3-BC77-365221B00737}" type="pres">
      <dgm:prSet presAssocID="{45A3E183-E61E-43CA-93BD-CFE011275040}" presName="childText" presStyleLbl="bgAcc1" presStyleIdx="7" presStyleCnt="8" custScaleX="256310" custLinFactNeighborX="1351" custLinFactNeighborY="-1208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B47AD5A-0431-4A6D-A0A4-05D0CCFCE558}" srcId="{AAD30C8F-DE66-4712-9834-7A18F2870935}" destId="{45A3E183-E61E-43CA-93BD-CFE011275040}" srcOrd="3" destOrd="0" parTransId="{3777359A-6842-4F59-92FF-CC41D882D1FE}" sibTransId="{D133DD2D-E4F1-4125-A6E9-788BD5803837}"/>
    <dgm:cxn modelId="{DA306AC7-BD89-441E-B94C-3378BFFB7846}" type="presOf" srcId="{AAD30C8F-DE66-4712-9834-7A18F2870935}" destId="{E404F945-EE08-44B5-996B-27AD7711238C}" srcOrd="1" destOrd="0" presId="urn:microsoft.com/office/officeart/2005/8/layout/hierarchy3"/>
    <dgm:cxn modelId="{4353AD3B-793A-4848-87A0-E2030C09490A}" type="presOf" srcId="{E0B6FA1E-3EE5-4B7E-B07F-808E3AA5B9FC}" destId="{ADE7BE58-92EC-4FA3-9558-28BBE9F17978}" srcOrd="0" destOrd="0" presId="urn:microsoft.com/office/officeart/2005/8/layout/hierarchy3"/>
    <dgm:cxn modelId="{A5F18D20-F816-457B-B077-7EEB5BCC2A98}" type="presOf" srcId="{2A301530-B145-40E4-98BE-A1D55D1B6B82}" destId="{EE1E1422-2077-4684-A5AD-2AD40D624A1A}" srcOrd="0" destOrd="0" presId="urn:microsoft.com/office/officeart/2005/8/layout/hierarchy3"/>
    <dgm:cxn modelId="{C73EC8AF-D568-4FE9-853D-2F2335E85480}" type="presOf" srcId="{8E4FC439-B884-4F5D-821B-0891E53905B0}" destId="{F57B2AEE-B027-4BEC-B62F-0D22573375EF}" srcOrd="1" destOrd="0" presId="urn:microsoft.com/office/officeart/2005/8/layout/hierarchy3"/>
    <dgm:cxn modelId="{F6F42A2D-1C3F-443E-97D0-22F1CB30B328}" type="presOf" srcId="{8343D314-7541-4651-9A08-B35C4ED403A5}" destId="{48DA0157-A3D6-4357-9966-443C5F618FE7}" srcOrd="0" destOrd="0" presId="urn:microsoft.com/office/officeart/2005/8/layout/hierarchy3"/>
    <dgm:cxn modelId="{A11585BE-D62F-4F79-A3FC-EB68EFA38177}" type="presOf" srcId="{99F0221D-70E4-4F30-9B6F-EDEF9A5C3F1E}" destId="{EF2B2B29-7529-43AC-8B6B-8C9CBF138811}" srcOrd="0" destOrd="0" presId="urn:microsoft.com/office/officeart/2005/8/layout/hierarchy3"/>
    <dgm:cxn modelId="{C2B6D064-4A0E-405F-84D9-74A4AD241933}" type="presOf" srcId="{AAD30C8F-DE66-4712-9834-7A18F2870935}" destId="{EC02162D-8FAA-4D90-A513-0725A3D8526C}" srcOrd="0" destOrd="0" presId="urn:microsoft.com/office/officeart/2005/8/layout/hierarchy3"/>
    <dgm:cxn modelId="{ABA5B01A-2575-4F89-A72E-5DDABE75C129}" srcId="{FD4373AB-260E-466B-832B-D7E697424CF8}" destId="{AAD30C8F-DE66-4712-9834-7A18F2870935}" srcOrd="1" destOrd="0" parTransId="{824590B8-51C2-4368-85C3-4B851B4EC1D8}" sibTransId="{EF631A6A-CBCB-4179-ACD1-3497E4028123}"/>
    <dgm:cxn modelId="{81383CD9-43B5-4A50-93B4-0B4B551E4CDD}" type="presOf" srcId="{3FE15690-D29A-416C-A414-D186F4732257}" destId="{59442E38-BB8A-4716-A5BC-486ACCA92406}" srcOrd="0" destOrd="0" presId="urn:microsoft.com/office/officeart/2005/8/layout/hierarchy3"/>
    <dgm:cxn modelId="{8E5C922E-D06F-407C-AA95-D2C901CFE329}" type="presOf" srcId="{AD17243B-E1A9-4979-BDFE-800D38543ABA}" destId="{FA3D8CB3-4928-4276-973E-1B217D9E4D39}" srcOrd="0" destOrd="0" presId="urn:microsoft.com/office/officeart/2005/8/layout/hierarchy3"/>
    <dgm:cxn modelId="{C998BCA4-5DB9-499F-8576-E052A8D7A3A0}" type="presOf" srcId="{D50C4F68-FE04-4C2A-B57E-A5112F1E64F0}" destId="{2D932DF0-572F-4BDA-BAD7-481639D184BC}" srcOrd="0" destOrd="0" presId="urn:microsoft.com/office/officeart/2005/8/layout/hierarchy3"/>
    <dgm:cxn modelId="{E8A37236-8F0C-4ADE-8E2C-F3449FC7FDDD}" srcId="{FD4373AB-260E-466B-832B-D7E697424CF8}" destId="{8E4FC439-B884-4F5D-821B-0891E53905B0}" srcOrd="0" destOrd="0" parTransId="{5BE3B377-7F0F-46DF-BFAF-8403414193CD}" sibTransId="{0DB72ECB-2723-4989-B9DE-9A90FF1F23BF}"/>
    <dgm:cxn modelId="{276094F9-9C75-48E0-BCDD-E2395570FD8C}" srcId="{8E4FC439-B884-4F5D-821B-0891E53905B0}" destId="{8C99B5CB-A3D1-4CEA-BFB3-4241443189F4}" srcOrd="1" destOrd="0" parTransId="{FAD2DCE2-AC30-4C1D-B43E-62714B88FF20}" sibTransId="{0D790597-ACB2-4DCB-9FA8-A80D19F5D006}"/>
    <dgm:cxn modelId="{9DA28C94-2C99-473E-BC89-77A1988EACE8}" type="presOf" srcId="{9D5A4277-0E8E-4817-B192-9A06E232001D}" destId="{DFC10177-8EAC-45D8-A77C-B989B0ACA769}" srcOrd="0" destOrd="0" presId="urn:microsoft.com/office/officeart/2005/8/layout/hierarchy3"/>
    <dgm:cxn modelId="{3E4DBCA9-0206-45C1-ABA1-9899924A122A}" srcId="{8E4FC439-B884-4F5D-821B-0891E53905B0}" destId="{9D5A4277-0E8E-4817-B192-9A06E232001D}" srcOrd="3" destOrd="0" parTransId="{2A301530-B145-40E4-98BE-A1D55D1B6B82}" sibTransId="{903AA176-4016-4CDB-A72A-43A610DD1716}"/>
    <dgm:cxn modelId="{CFA12F44-7586-4337-8E29-E51F6D820E3D}" type="presOf" srcId="{E94533A8-45C0-4DA3-9653-D4C4157923C7}" destId="{16A8D9B1-0860-4089-A46F-B9E2304FC8A5}" srcOrd="0" destOrd="0" presId="urn:microsoft.com/office/officeart/2005/8/layout/hierarchy3"/>
    <dgm:cxn modelId="{DD7B4CDA-CA07-434F-B0E6-AF461E19DBD7}" srcId="{8E4FC439-B884-4F5D-821B-0891E53905B0}" destId="{AD17243B-E1A9-4979-BDFE-800D38543ABA}" srcOrd="2" destOrd="0" parTransId="{680FA744-F703-49DD-9B1F-14BA6829D4A5}" sibTransId="{6167F633-C80D-4B42-9E47-BA72BF968D20}"/>
    <dgm:cxn modelId="{80C733BA-BCD3-4535-9C7B-183284AB6299}" type="presOf" srcId="{CCA702BC-24E7-474C-9199-6381F16616DE}" destId="{B59F0F0F-1DF8-4174-BBA8-096CE97183DD}" srcOrd="0" destOrd="0" presId="urn:microsoft.com/office/officeart/2005/8/layout/hierarchy3"/>
    <dgm:cxn modelId="{33775A05-A842-4AA8-A8D2-9FB64C9F81C9}" type="presOf" srcId="{8C99B5CB-A3D1-4CEA-BFB3-4241443189F4}" destId="{615512FE-3CEF-44FD-A2DD-79289B7473B8}" srcOrd="0" destOrd="0" presId="urn:microsoft.com/office/officeart/2005/8/layout/hierarchy3"/>
    <dgm:cxn modelId="{A5E089D9-F4C0-48C2-B2EA-A0CB1199C406}" srcId="{AAD30C8F-DE66-4712-9834-7A18F2870935}" destId="{CCA702BC-24E7-474C-9199-6381F16616DE}" srcOrd="2" destOrd="0" parTransId="{99F0221D-70E4-4F30-9B6F-EDEF9A5C3F1E}" sibTransId="{192BB2D9-95B7-4B87-B820-FAE4533FC2E7}"/>
    <dgm:cxn modelId="{A36482E8-8774-42A4-A94C-538E3781D378}" type="presOf" srcId="{FAD2DCE2-AC30-4C1D-B43E-62714B88FF20}" destId="{C1904EA4-2C40-4232-8FA5-5610160444CB}" srcOrd="0" destOrd="0" presId="urn:microsoft.com/office/officeart/2005/8/layout/hierarchy3"/>
    <dgm:cxn modelId="{253F5B2D-7A1E-4671-B9E0-C2A8B8B1639E}" type="presOf" srcId="{F4FF20B9-1A41-49B1-B06F-D0AE1FCFE361}" destId="{A0C2A8AF-0E61-4F0A-A9C5-B056AFEA9521}" srcOrd="0" destOrd="0" presId="urn:microsoft.com/office/officeart/2005/8/layout/hierarchy3"/>
    <dgm:cxn modelId="{E72ABAAB-6DC7-4EB4-8BA9-32A7A4A64223}" type="presOf" srcId="{3777359A-6842-4F59-92FF-CC41D882D1FE}" destId="{39258EBF-2B95-46DC-AF2F-83598938624E}" srcOrd="0" destOrd="0" presId="urn:microsoft.com/office/officeart/2005/8/layout/hierarchy3"/>
    <dgm:cxn modelId="{8CBE4F69-2D76-4B0A-A421-8B49946752CF}" type="presOf" srcId="{45A3E183-E61E-43CA-93BD-CFE011275040}" destId="{720786FD-5164-45A3-BC77-365221B00737}" srcOrd="0" destOrd="0" presId="urn:microsoft.com/office/officeart/2005/8/layout/hierarchy3"/>
    <dgm:cxn modelId="{122F7C8E-A208-4213-92F3-814DEE4E61B7}" srcId="{AAD30C8F-DE66-4712-9834-7A18F2870935}" destId="{E94533A8-45C0-4DA3-9653-D4C4157923C7}" srcOrd="0" destOrd="0" parTransId="{E0B6FA1E-3EE5-4B7E-B07F-808E3AA5B9FC}" sibTransId="{90359522-0074-42C6-B85D-7CA36035CEAC}"/>
    <dgm:cxn modelId="{AB4387C8-0268-4CA8-A25A-7420220F6A3F}" type="presOf" srcId="{8E4FC439-B884-4F5D-821B-0891E53905B0}" destId="{A0708B2F-DAE1-47E2-903B-02AD6283AC84}" srcOrd="0" destOrd="0" presId="urn:microsoft.com/office/officeart/2005/8/layout/hierarchy3"/>
    <dgm:cxn modelId="{9D6693C7-B979-4440-BC3C-7EBC0AA1BA92}" srcId="{AAD30C8F-DE66-4712-9834-7A18F2870935}" destId="{3FE15690-D29A-416C-A414-D186F4732257}" srcOrd="1" destOrd="0" parTransId="{F4FF20B9-1A41-49B1-B06F-D0AE1FCFE361}" sibTransId="{C57F27D8-5081-4D4D-BA74-9864F4E4B59E}"/>
    <dgm:cxn modelId="{A8E8AF7C-A734-445D-AEB1-213ED3BA3F74}" srcId="{8E4FC439-B884-4F5D-821B-0891E53905B0}" destId="{D50C4F68-FE04-4C2A-B57E-A5112F1E64F0}" srcOrd="0" destOrd="0" parTransId="{8343D314-7541-4651-9A08-B35C4ED403A5}" sibTransId="{FDC27454-8581-4413-B441-6E4C85403A77}"/>
    <dgm:cxn modelId="{D3CF4C61-0D23-43B7-BBC6-54757DA74626}" type="presOf" srcId="{FD4373AB-260E-466B-832B-D7E697424CF8}" destId="{FF85BA3D-A6FC-4273-AF85-B658D8574013}" srcOrd="0" destOrd="0" presId="urn:microsoft.com/office/officeart/2005/8/layout/hierarchy3"/>
    <dgm:cxn modelId="{66556A10-13C1-44AF-A119-A34B8756ECD4}" type="presOf" srcId="{680FA744-F703-49DD-9B1F-14BA6829D4A5}" destId="{5666F8E4-598E-404B-A0DF-A95727A2C018}" srcOrd="0" destOrd="0" presId="urn:microsoft.com/office/officeart/2005/8/layout/hierarchy3"/>
    <dgm:cxn modelId="{0AB3AE2E-B4A2-4FB6-9DA7-126AAC6D2081}" type="presParOf" srcId="{FF85BA3D-A6FC-4273-AF85-B658D8574013}" destId="{CDFACFD8-640B-4666-A8E9-A62E5B5F977C}" srcOrd="0" destOrd="0" presId="urn:microsoft.com/office/officeart/2005/8/layout/hierarchy3"/>
    <dgm:cxn modelId="{D94F8E73-2A07-4CF9-9D9D-F23957CEE370}" type="presParOf" srcId="{CDFACFD8-640B-4666-A8E9-A62E5B5F977C}" destId="{1FC7F2AB-6813-4F92-9E86-87041C13B67A}" srcOrd="0" destOrd="0" presId="urn:microsoft.com/office/officeart/2005/8/layout/hierarchy3"/>
    <dgm:cxn modelId="{EB4821C5-D88E-439D-8D5E-AEBFCDDA4ED4}" type="presParOf" srcId="{1FC7F2AB-6813-4F92-9E86-87041C13B67A}" destId="{A0708B2F-DAE1-47E2-903B-02AD6283AC84}" srcOrd="0" destOrd="0" presId="urn:microsoft.com/office/officeart/2005/8/layout/hierarchy3"/>
    <dgm:cxn modelId="{F6812ED2-D69D-41D7-9DAB-EFD7B34865E3}" type="presParOf" srcId="{1FC7F2AB-6813-4F92-9E86-87041C13B67A}" destId="{F57B2AEE-B027-4BEC-B62F-0D22573375EF}" srcOrd="1" destOrd="0" presId="urn:microsoft.com/office/officeart/2005/8/layout/hierarchy3"/>
    <dgm:cxn modelId="{975875EF-D346-4A7B-AB0C-028B2F4EE66A}" type="presParOf" srcId="{CDFACFD8-640B-4666-A8E9-A62E5B5F977C}" destId="{F8E7BFBE-7B9D-4556-85C3-26E2B6091F45}" srcOrd="1" destOrd="0" presId="urn:microsoft.com/office/officeart/2005/8/layout/hierarchy3"/>
    <dgm:cxn modelId="{DEEC1652-36E5-49FB-82F4-49041A137ADE}" type="presParOf" srcId="{F8E7BFBE-7B9D-4556-85C3-26E2B6091F45}" destId="{48DA0157-A3D6-4357-9966-443C5F618FE7}" srcOrd="0" destOrd="0" presId="urn:microsoft.com/office/officeart/2005/8/layout/hierarchy3"/>
    <dgm:cxn modelId="{8A168EC7-3A0A-49BA-9939-BA35795558E4}" type="presParOf" srcId="{F8E7BFBE-7B9D-4556-85C3-26E2B6091F45}" destId="{2D932DF0-572F-4BDA-BAD7-481639D184BC}" srcOrd="1" destOrd="0" presId="urn:microsoft.com/office/officeart/2005/8/layout/hierarchy3"/>
    <dgm:cxn modelId="{F66FFAB2-FB46-4321-B8CB-6A2E88FBFA6F}" type="presParOf" srcId="{F8E7BFBE-7B9D-4556-85C3-26E2B6091F45}" destId="{C1904EA4-2C40-4232-8FA5-5610160444CB}" srcOrd="2" destOrd="0" presId="urn:microsoft.com/office/officeart/2005/8/layout/hierarchy3"/>
    <dgm:cxn modelId="{2A729FF6-6791-4215-AAFD-7A6B49F4D86C}" type="presParOf" srcId="{F8E7BFBE-7B9D-4556-85C3-26E2B6091F45}" destId="{615512FE-3CEF-44FD-A2DD-79289B7473B8}" srcOrd="3" destOrd="0" presId="urn:microsoft.com/office/officeart/2005/8/layout/hierarchy3"/>
    <dgm:cxn modelId="{5AA90AF6-5020-4C60-9FAC-BC6A152E46AA}" type="presParOf" srcId="{F8E7BFBE-7B9D-4556-85C3-26E2B6091F45}" destId="{5666F8E4-598E-404B-A0DF-A95727A2C018}" srcOrd="4" destOrd="0" presId="urn:microsoft.com/office/officeart/2005/8/layout/hierarchy3"/>
    <dgm:cxn modelId="{896762FC-63FD-4751-A733-9F0FF58251B1}" type="presParOf" srcId="{F8E7BFBE-7B9D-4556-85C3-26E2B6091F45}" destId="{FA3D8CB3-4928-4276-973E-1B217D9E4D39}" srcOrd="5" destOrd="0" presId="urn:microsoft.com/office/officeart/2005/8/layout/hierarchy3"/>
    <dgm:cxn modelId="{6B052A34-85FE-4F87-AF1E-E7173147B87D}" type="presParOf" srcId="{F8E7BFBE-7B9D-4556-85C3-26E2B6091F45}" destId="{EE1E1422-2077-4684-A5AD-2AD40D624A1A}" srcOrd="6" destOrd="0" presId="urn:microsoft.com/office/officeart/2005/8/layout/hierarchy3"/>
    <dgm:cxn modelId="{560439F6-D0A9-42E1-8146-9F17367172EF}" type="presParOf" srcId="{F8E7BFBE-7B9D-4556-85C3-26E2B6091F45}" destId="{DFC10177-8EAC-45D8-A77C-B989B0ACA769}" srcOrd="7" destOrd="0" presId="urn:microsoft.com/office/officeart/2005/8/layout/hierarchy3"/>
    <dgm:cxn modelId="{61AE9405-A4CE-413F-91F1-1E18746BDADF}" type="presParOf" srcId="{FF85BA3D-A6FC-4273-AF85-B658D8574013}" destId="{96673915-2F0B-4EEF-AFD0-828527515842}" srcOrd="1" destOrd="0" presId="urn:microsoft.com/office/officeart/2005/8/layout/hierarchy3"/>
    <dgm:cxn modelId="{F3B5DAC9-21A7-46F1-AC1B-41A8D0A48E7F}" type="presParOf" srcId="{96673915-2F0B-4EEF-AFD0-828527515842}" destId="{8C44199C-6502-472A-86BF-75E86F698108}" srcOrd="0" destOrd="0" presId="urn:microsoft.com/office/officeart/2005/8/layout/hierarchy3"/>
    <dgm:cxn modelId="{A654C557-C8AE-4250-AF10-96CD425607CC}" type="presParOf" srcId="{8C44199C-6502-472A-86BF-75E86F698108}" destId="{EC02162D-8FAA-4D90-A513-0725A3D8526C}" srcOrd="0" destOrd="0" presId="urn:microsoft.com/office/officeart/2005/8/layout/hierarchy3"/>
    <dgm:cxn modelId="{74AA2B46-058E-4BED-955C-C110E8817A81}" type="presParOf" srcId="{8C44199C-6502-472A-86BF-75E86F698108}" destId="{E404F945-EE08-44B5-996B-27AD7711238C}" srcOrd="1" destOrd="0" presId="urn:microsoft.com/office/officeart/2005/8/layout/hierarchy3"/>
    <dgm:cxn modelId="{4BB06950-CFF1-4F54-910B-10B6157549F6}" type="presParOf" srcId="{96673915-2F0B-4EEF-AFD0-828527515842}" destId="{E72737E7-8891-461A-9D28-7A8D2680381E}" srcOrd="1" destOrd="0" presId="urn:microsoft.com/office/officeart/2005/8/layout/hierarchy3"/>
    <dgm:cxn modelId="{FCB7739F-8D9B-4032-950E-B1A66541CDE0}" type="presParOf" srcId="{E72737E7-8891-461A-9D28-7A8D2680381E}" destId="{ADE7BE58-92EC-4FA3-9558-28BBE9F17978}" srcOrd="0" destOrd="0" presId="urn:microsoft.com/office/officeart/2005/8/layout/hierarchy3"/>
    <dgm:cxn modelId="{18C8636A-5A65-4AF3-ACC5-F3FE84C4727A}" type="presParOf" srcId="{E72737E7-8891-461A-9D28-7A8D2680381E}" destId="{16A8D9B1-0860-4089-A46F-B9E2304FC8A5}" srcOrd="1" destOrd="0" presId="urn:microsoft.com/office/officeart/2005/8/layout/hierarchy3"/>
    <dgm:cxn modelId="{7C71C808-4A44-4312-8801-FA72518B9368}" type="presParOf" srcId="{E72737E7-8891-461A-9D28-7A8D2680381E}" destId="{A0C2A8AF-0E61-4F0A-A9C5-B056AFEA9521}" srcOrd="2" destOrd="0" presId="urn:microsoft.com/office/officeart/2005/8/layout/hierarchy3"/>
    <dgm:cxn modelId="{70209C54-24C4-41B1-A43D-90AB291215D1}" type="presParOf" srcId="{E72737E7-8891-461A-9D28-7A8D2680381E}" destId="{59442E38-BB8A-4716-A5BC-486ACCA92406}" srcOrd="3" destOrd="0" presId="urn:microsoft.com/office/officeart/2005/8/layout/hierarchy3"/>
    <dgm:cxn modelId="{EA4B860F-6673-4C74-94C3-46CF2E558ABF}" type="presParOf" srcId="{E72737E7-8891-461A-9D28-7A8D2680381E}" destId="{EF2B2B29-7529-43AC-8B6B-8C9CBF138811}" srcOrd="4" destOrd="0" presId="urn:microsoft.com/office/officeart/2005/8/layout/hierarchy3"/>
    <dgm:cxn modelId="{79AA90BF-3C38-418B-84DB-A5478DF7FB48}" type="presParOf" srcId="{E72737E7-8891-461A-9D28-7A8D2680381E}" destId="{B59F0F0F-1DF8-4174-BBA8-096CE97183DD}" srcOrd="5" destOrd="0" presId="urn:microsoft.com/office/officeart/2005/8/layout/hierarchy3"/>
    <dgm:cxn modelId="{92B7283F-911E-42AC-94E9-501CEDC11029}" type="presParOf" srcId="{E72737E7-8891-461A-9D28-7A8D2680381E}" destId="{39258EBF-2B95-46DC-AF2F-83598938624E}" srcOrd="6" destOrd="0" presId="urn:microsoft.com/office/officeart/2005/8/layout/hierarchy3"/>
    <dgm:cxn modelId="{A4C1379B-5915-4557-B0E9-6E24C172BAAD}" type="presParOf" srcId="{E72737E7-8891-461A-9D28-7A8D2680381E}" destId="{720786FD-5164-45A3-BC77-365221B00737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708B2F-DAE1-47E2-903B-02AD6283AC84}">
      <dsp:nvSpPr>
        <dsp:cNvPr id="0" name=""/>
        <dsp:cNvSpPr/>
      </dsp:nvSpPr>
      <dsp:spPr>
        <a:xfrm>
          <a:off x="623799" y="0"/>
          <a:ext cx="2391029" cy="947662"/>
        </a:xfrm>
        <a:prstGeom prst="roundRect">
          <a:avLst>
            <a:gd name="adj" fmla="val 10000"/>
          </a:avLst>
        </a:prstGeom>
        <a:solidFill>
          <a:schemeClr val="accent3"/>
        </a:solidFill>
        <a:ln w="38100" cap="flat" cmpd="sng" algn="ctr">
          <a:solidFill>
            <a:schemeClr val="lt1"/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Природно-географічні</a:t>
          </a:r>
          <a:endParaRPr lang="uk-UA" sz="2400" kern="1200" dirty="0"/>
        </a:p>
      </dsp:txBody>
      <dsp:txXfrm>
        <a:off x="651555" y="27756"/>
        <a:ext cx="2335517" cy="892150"/>
      </dsp:txXfrm>
    </dsp:sp>
    <dsp:sp modelId="{48DA0157-A3D6-4357-9966-443C5F618FE7}">
      <dsp:nvSpPr>
        <dsp:cNvPr id="0" name=""/>
        <dsp:cNvSpPr/>
      </dsp:nvSpPr>
      <dsp:spPr>
        <a:xfrm>
          <a:off x="862901" y="947662"/>
          <a:ext cx="194354" cy="5791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9193"/>
              </a:lnTo>
              <a:lnTo>
                <a:pt x="194354" y="579193"/>
              </a:lnTo>
            </a:path>
          </a:pathLst>
        </a:custGeom>
        <a:noFill/>
        <a:ln w="38100" cap="flat" cmpd="sng" algn="ctr">
          <a:solidFill>
            <a:schemeClr val="accent3"/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3">
          <a:schemeClr val="accent3"/>
        </a:lnRef>
        <a:fillRef idx="0">
          <a:schemeClr val="accent3"/>
        </a:fillRef>
        <a:effectRef idx="2">
          <a:schemeClr val="accent3"/>
        </a:effectRef>
        <a:fontRef idx="minor">
          <a:schemeClr val="tx1"/>
        </a:fontRef>
      </dsp:style>
    </dsp:sp>
    <dsp:sp modelId="{2D932DF0-572F-4BDA-BAD7-481639D184BC}">
      <dsp:nvSpPr>
        <dsp:cNvPr id="0" name=""/>
        <dsp:cNvSpPr/>
      </dsp:nvSpPr>
      <dsp:spPr>
        <a:xfrm>
          <a:off x="1057256" y="1185905"/>
          <a:ext cx="1813387" cy="681900"/>
        </a:xfrm>
        <a:prstGeom prst="roundRect">
          <a:avLst>
            <a:gd name="adj" fmla="val 10000"/>
          </a:avLst>
        </a:prstGeom>
        <a:gradFill rotWithShape="1">
          <a:gsLst>
            <a:gs pos="20000">
              <a:schemeClr val="accent3">
                <a:tint val="9000"/>
              </a:schemeClr>
            </a:gs>
            <a:gs pos="100000">
              <a:schemeClr val="accent3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 w="9525" cap="flat" cmpd="sng" algn="ctr">
          <a:solidFill>
            <a:schemeClr val="accent3">
              <a:shade val="48000"/>
              <a:satMod val="11000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err="1" smtClean="0"/>
            <a:t>агрокліматичні</a:t>
          </a:r>
          <a:endParaRPr lang="uk-UA" sz="1700" kern="1200" dirty="0"/>
        </a:p>
      </dsp:txBody>
      <dsp:txXfrm>
        <a:off x="1077228" y="1205877"/>
        <a:ext cx="1773443" cy="641956"/>
      </dsp:txXfrm>
    </dsp:sp>
    <dsp:sp modelId="{C1904EA4-2C40-4232-8FA5-5610160444CB}">
      <dsp:nvSpPr>
        <dsp:cNvPr id="0" name=""/>
        <dsp:cNvSpPr/>
      </dsp:nvSpPr>
      <dsp:spPr>
        <a:xfrm>
          <a:off x="862901" y="947662"/>
          <a:ext cx="216188" cy="14952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5213"/>
              </a:lnTo>
              <a:lnTo>
                <a:pt x="216188" y="1495213"/>
              </a:lnTo>
            </a:path>
          </a:pathLst>
        </a:custGeom>
        <a:noFill/>
        <a:ln w="38100" cap="flat" cmpd="sng" algn="ctr">
          <a:solidFill>
            <a:schemeClr val="accent3"/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3">
          <a:schemeClr val="accent3"/>
        </a:lnRef>
        <a:fillRef idx="0">
          <a:schemeClr val="accent3"/>
        </a:fillRef>
        <a:effectRef idx="2">
          <a:schemeClr val="accent3"/>
        </a:effectRef>
        <a:fontRef idx="minor">
          <a:schemeClr val="tx1"/>
        </a:fontRef>
      </dsp:style>
    </dsp:sp>
    <dsp:sp modelId="{615512FE-3CEF-44FD-A2DD-79289B7473B8}">
      <dsp:nvSpPr>
        <dsp:cNvPr id="0" name=""/>
        <dsp:cNvSpPr/>
      </dsp:nvSpPr>
      <dsp:spPr>
        <a:xfrm>
          <a:off x="1079090" y="2072122"/>
          <a:ext cx="1813371" cy="741508"/>
        </a:xfrm>
        <a:prstGeom prst="roundRect">
          <a:avLst>
            <a:gd name="adj" fmla="val 10000"/>
          </a:avLst>
        </a:prstGeom>
        <a:gradFill rotWithShape="1">
          <a:gsLst>
            <a:gs pos="20000">
              <a:schemeClr val="accent3">
                <a:tint val="9000"/>
              </a:schemeClr>
            </a:gs>
            <a:gs pos="100000">
              <a:schemeClr val="accent3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 w="9525" cap="flat" cmpd="sng" algn="ctr">
          <a:solidFill>
            <a:schemeClr val="accent3">
              <a:shade val="48000"/>
              <a:satMod val="11000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земельні</a:t>
          </a:r>
          <a:endParaRPr lang="uk-UA" sz="1800" kern="1200" dirty="0"/>
        </a:p>
      </dsp:txBody>
      <dsp:txXfrm>
        <a:off x="1100808" y="2093840"/>
        <a:ext cx="1769935" cy="698072"/>
      </dsp:txXfrm>
    </dsp:sp>
    <dsp:sp modelId="{5666F8E4-598E-404B-A0DF-A95727A2C018}">
      <dsp:nvSpPr>
        <dsp:cNvPr id="0" name=""/>
        <dsp:cNvSpPr/>
      </dsp:nvSpPr>
      <dsp:spPr>
        <a:xfrm>
          <a:off x="862901" y="947662"/>
          <a:ext cx="194354" cy="24383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8322"/>
              </a:lnTo>
              <a:lnTo>
                <a:pt x="194354" y="2438322"/>
              </a:lnTo>
            </a:path>
          </a:pathLst>
        </a:custGeom>
        <a:noFill/>
        <a:ln w="38100" cap="flat" cmpd="sng" algn="ctr">
          <a:solidFill>
            <a:schemeClr val="accent3"/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3">
          <a:schemeClr val="accent3"/>
        </a:lnRef>
        <a:fillRef idx="0">
          <a:schemeClr val="accent3"/>
        </a:fillRef>
        <a:effectRef idx="2">
          <a:schemeClr val="accent3"/>
        </a:effectRef>
        <a:fontRef idx="minor">
          <a:schemeClr val="tx1"/>
        </a:fontRef>
      </dsp:style>
    </dsp:sp>
    <dsp:sp modelId="{FA3D8CB3-4928-4276-973E-1B217D9E4D39}">
      <dsp:nvSpPr>
        <dsp:cNvPr id="0" name=""/>
        <dsp:cNvSpPr/>
      </dsp:nvSpPr>
      <dsp:spPr>
        <a:xfrm>
          <a:off x="1057256" y="3083146"/>
          <a:ext cx="1801999" cy="605679"/>
        </a:xfrm>
        <a:prstGeom prst="roundRect">
          <a:avLst>
            <a:gd name="adj" fmla="val 10000"/>
          </a:avLst>
        </a:prstGeom>
        <a:gradFill rotWithShape="1">
          <a:gsLst>
            <a:gs pos="20000">
              <a:schemeClr val="accent3">
                <a:tint val="9000"/>
              </a:schemeClr>
            </a:gs>
            <a:gs pos="100000">
              <a:schemeClr val="accent3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 w="9525" cap="flat" cmpd="sng" algn="ctr">
          <a:solidFill>
            <a:schemeClr val="accent3">
              <a:shade val="48000"/>
              <a:satMod val="11000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водні</a:t>
          </a:r>
          <a:endParaRPr lang="uk-UA" sz="1800" kern="1200" dirty="0"/>
        </a:p>
      </dsp:txBody>
      <dsp:txXfrm>
        <a:off x="1074996" y="3100886"/>
        <a:ext cx="1766519" cy="570199"/>
      </dsp:txXfrm>
    </dsp:sp>
    <dsp:sp modelId="{EE1E1422-2077-4684-A5AD-2AD40D624A1A}">
      <dsp:nvSpPr>
        <dsp:cNvPr id="0" name=""/>
        <dsp:cNvSpPr/>
      </dsp:nvSpPr>
      <dsp:spPr>
        <a:xfrm>
          <a:off x="862901" y="947662"/>
          <a:ext cx="216188" cy="32881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88106"/>
              </a:lnTo>
              <a:lnTo>
                <a:pt x="216188" y="3288106"/>
              </a:lnTo>
            </a:path>
          </a:pathLst>
        </a:custGeom>
        <a:noFill/>
        <a:ln w="38100" cap="flat" cmpd="sng" algn="ctr">
          <a:solidFill>
            <a:schemeClr val="accent3"/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3">
          <a:schemeClr val="accent3"/>
        </a:lnRef>
        <a:fillRef idx="0">
          <a:schemeClr val="accent3"/>
        </a:fillRef>
        <a:effectRef idx="2">
          <a:schemeClr val="accent3"/>
        </a:effectRef>
        <a:fontRef idx="minor">
          <a:schemeClr val="tx1"/>
        </a:fontRef>
      </dsp:style>
    </dsp:sp>
    <dsp:sp modelId="{DFC10177-8EAC-45D8-A77C-B989B0ACA769}">
      <dsp:nvSpPr>
        <dsp:cNvPr id="0" name=""/>
        <dsp:cNvSpPr/>
      </dsp:nvSpPr>
      <dsp:spPr>
        <a:xfrm>
          <a:off x="1079090" y="3876842"/>
          <a:ext cx="1801999" cy="717854"/>
        </a:xfrm>
        <a:prstGeom prst="roundRect">
          <a:avLst>
            <a:gd name="adj" fmla="val 10000"/>
          </a:avLst>
        </a:prstGeom>
        <a:gradFill rotWithShape="1">
          <a:gsLst>
            <a:gs pos="20000">
              <a:schemeClr val="accent3">
                <a:tint val="9000"/>
              </a:schemeClr>
            </a:gs>
            <a:gs pos="100000">
              <a:schemeClr val="accent3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 w="9525" cap="flat" cmpd="sng" algn="ctr">
          <a:solidFill>
            <a:schemeClr val="accent3">
              <a:shade val="48000"/>
              <a:satMod val="11000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біологічні</a:t>
          </a:r>
          <a:endParaRPr lang="uk-UA" sz="1800" kern="1200" dirty="0"/>
        </a:p>
      </dsp:txBody>
      <dsp:txXfrm>
        <a:off x="1100115" y="3897867"/>
        <a:ext cx="1759949" cy="675804"/>
      </dsp:txXfrm>
    </dsp:sp>
    <dsp:sp modelId="{EC02162D-8FAA-4D90-A513-0725A3D8526C}">
      <dsp:nvSpPr>
        <dsp:cNvPr id="0" name=""/>
        <dsp:cNvSpPr/>
      </dsp:nvSpPr>
      <dsp:spPr>
        <a:xfrm>
          <a:off x="3481154" y="531"/>
          <a:ext cx="4018393" cy="947662"/>
        </a:xfrm>
        <a:prstGeom prst="roundRect">
          <a:avLst>
            <a:gd name="adj" fmla="val 10000"/>
          </a:avLst>
        </a:prstGeom>
        <a:solidFill>
          <a:schemeClr val="accent3"/>
        </a:solidFill>
        <a:ln w="38100" cap="flat" cmpd="sng" algn="ctr">
          <a:solidFill>
            <a:schemeClr val="lt1"/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Соціально-економічні</a:t>
          </a:r>
          <a:endParaRPr lang="uk-UA" sz="2400" kern="1200" dirty="0"/>
        </a:p>
      </dsp:txBody>
      <dsp:txXfrm>
        <a:off x="3508910" y="28287"/>
        <a:ext cx="3962881" cy="892150"/>
      </dsp:txXfrm>
    </dsp:sp>
    <dsp:sp modelId="{ADE7BE58-92EC-4FA3-9558-28BBE9F17978}">
      <dsp:nvSpPr>
        <dsp:cNvPr id="0" name=""/>
        <dsp:cNvSpPr/>
      </dsp:nvSpPr>
      <dsp:spPr>
        <a:xfrm>
          <a:off x="3882993" y="948194"/>
          <a:ext cx="364596" cy="711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1543"/>
              </a:lnTo>
              <a:lnTo>
                <a:pt x="364596" y="711543"/>
              </a:lnTo>
            </a:path>
          </a:pathLst>
        </a:custGeom>
        <a:noFill/>
        <a:ln w="38100" cap="flat" cmpd="sng" algn="ctr">
          <a:solidFill>
            <a:schemeClr val="accent3"/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3">
          <a:schemeClr val="accent3"/>
        </a:lnRef>
        <a:fillRef idx="0">
          <a:schemeClr val="accent3"/>
        </a:fillRef>
        <a:effectRef idx="2">
          <a:schemeClr val="accent3"/>
        </a:effectRef>
        <a:fontRef idx="minor">
          <a:schemeClr val="tx1"/>
        </a:fontRef>
      </dsp:style>
    </dsp:sp>
    <dsp:sp modelId="{16A8D9B1-0860-4089-A46F-B9E2304FC8A5}">
      <dsp:nvSpPr>
        <dsp:cNvPr id="0" name=""/>
        <dsp:cNvSpPr/>
      </dsp:nvSpPr>
      <dsp:spPr>
        <a:xfrm>
          <a:off x="4247589" y="1185905"/>
          <a:ext cx="3860793" cy="947662"/>
        </a:xfrm>
        <a:prstGeom prst="roundRect">
          <a:avLst>
            <a:gd name="adj" fmla="val 10000"/>
          </a:avLst>
        </a:prstGeom>
        <a:gradFill rotWithShape="1">
          <a:gsLst>
            <a:gs pos="20000">
              <a:schemeClr val="accent3">
                <a:tint val="9000"/>
              </a:schemeClr>
            </a:gs>
            <a:gs pos="100000">
              <a:schemeClr val="accent3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 w="9525" cap="flat" cmpd="sng" algn="ctr">
          <a:solidFill>
            <a:schemeClr val="accent3">
              <a:shade val="48000"/>
              <a:satMod val="11000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Економічні</a:t>
          </a:r>
          <a:r>
            <a:rPr lang="uk-UA" sz="2000" kern="1200" dirty="0" smtClean="0"/>
            <a:t> (розвиток міжгалузевих зв'язків АПК, густота транспортної мережі);</a:t>
          </a:r>
          <a:endParaRPr lang="uk-UA" sz="2000" kern="1200" dirty="0"/>
        </a:p>
      </dsp:txBody>
      <dsp:txXfrm>
        <a:off x="4275345" y="1213661"/>
        <a:ext cx="3805281" cy="892150"/>
      </dsp:txXfrm>
    </dsp:sp>
    <dsp:sp modelId="{A0C2A8AF-0E61-4F0A-A9C5-B056AFEA9521}">
      <dsp:nvSpPr>
        <dsp:cNvPr id="0" name=""/>
        <dsp:cNvSpPr/>
      </dsp:nvSpPr>
      <dsp:spPr>
        <a:xfrm>
          <a:off x="3882993" y="948194"/>
          <a:ext cx="364596" cy="18961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6121"/>
              </a:lnTo>
              <a:lnTo>
                <a:pt x="364596" y="1896121"/>
              </a:lnTo>
            </a:path>
          </a:pathLst>
        </a:custGeom>
        <a:noFill/>
        <a:ln w="38100" cap="flat" cmpd="sng" algn="ctr">
          <a:solidFill>
            <a:schemeClr val="accent3"/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3">
          <a:schemeClr val="accent3"/>
        </a:lnRef>
        <a:fillRef idx="0">
          <a:schemeClr val="accent3"/>
        </a:fillRef>
        <a:effectRef idx="2">
          <a:schemeClr val="accent3"/>
        </a:effectRef>
        <a:fontRef idx="minor">
          <a:schemeClr val="tx1"/>
        </a:fontRef>
      </dsp:style>
    </dsp:sp>
    <dsp:sp modelId="{59442E38-BB8A-4716-A5BC-486ACCA92406}">
      <dsp:nvSpPr>
        <dsp:cNvPr id="0" name=""/>
        <dsp:cNvSpPr/>
      </dsp:nvSpPr>
      <dsp:spPr>
        <a:xfrm>
          <a:off x="4247589" y="2370484"/>
          <a:ext cx="3867268" cy="947662"/>
        </a:xfrm>
        <a:prstGeom prst="roundRect">
          <a:avLst>
            <a:gd name="adj" fmla="val 10000"/>
          </a:avLst>
        </a:prstGeom>
        <a:gradFill rotWithShape="1">
          <a:gsLst>
            <a:gs pos="20000">
              <a:schemeClr val="accent3">
                <a:tint val="9000"/>
              </a:schemeClr>
            </a:gs>
            <a:gs pos="100000">
              <a:schemeClr val="accent3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 w="9525" cap="flat" cmpd="sng" algn="ctr">
          <a:solidFill>
            <a:schemeClr val="accent3">
              <a:shade val="48000"/>
              <a:satMod val="11000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Демографічні</a:t>
          </a:r>
          <a:r>
            <a:rPr lang="uk-UA" sz="2000" kern="1200" dirty="0" smtClean="0"/>
            <a:t> (густота населення, рівень забезпеченості трудовими ресурсами); </a:t>
          </a:r>
          <a:endParaRPr lang="uk-UA" sz="2000" kern="1200" dirty="0"/>
        </a:p>
      </dsp:txBody>
      <dsp:txXfrm>
        <a:off x="4275345" y="2398240"/>
        <a:ext cx="3811756" cy="892150"/>
      </dsp:txXfrm>
    </dsp:sp>
    <dsp:sp modelId="{EF2B2B29-7529-43AC-8B6B-8C9CBF138811}">
      <dsp:nvSpPr>
        <dsp:cNvPr id="0" name=""/>
        <dsp:cNvSpPr/>
      </dsp:nvSpPr>
      <dsp:spPr>
        <a:xfrm>
          <a:off x="3882993" y="948194"/>
          <a:ext cx="364596" cy="30807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80700"/>
              </a:lnTo>
              <a:lnTo>
                <a:pt x="364596" y="3080700"/>
              </a:lnTo>
            </a:path>
          </a:pathLst>
        </a:custGeom>
        <a:noFill/>
        <a:ln w="38100" cap="flat" cmpd="sng" algn="ctr">
          <a:solidFill>
            <a:schemeClr val="accent3"/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3">
          <a:schemeClr val="accent3"/>
        </a:lnRef>
        <a:fillRef idx="0">
          <a:schemeClr val="accent3"/>
        </a:fillRef>
        <a:effectRef idx="2">
          <a:schemeClr val="accent3"/>
        </a:effectRef>
        <a:fontRef idx="minor">
          <a:schemeClr val="tx1"/>
        </a:fontRef>
      </dsp:style>
    </dsp:sp>
    <dsp:sp modelId="{B59F0F0F-1DF8-4174-BBA8-096CE97183DD}">
      <dsp:nvSpPr>
        <dsp:cNvPr id="0" name=""/>
        <dsp:cNvSpPr/>
      </dsp:nvSpPr>
      <dsp:spPr>
        <a:xfrm>
          <a:off x="4247589" y="3555063"/>
          <a:ext cx="3886327" cy="947662"/>
        </a:xfrm>
        <a:prstGeom prst="roundRect">
          <a:avLst>
            <a:gd name="adj" fmla="val 10000"/>
          </a:avLst>
        </a:prstGeom>
        <a:gradFill rotWithShape="1">
          <a:gsLst>
            <a:gs pos="20000">
              <a:schemeClr val="accent3">
                <a:tint val="9000"/>
              </a:schemeClr>
            </a:gs>
            <a:gs pos="100000">
              <a:schemeClr val="accent3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 w="9525" cap="flat" cmpd="sng" algn="ctr">
          <a:solidFill>
            <a:schemeClr val="accent3">
              <a:shade val="48000"/>
              <a:satMod val="11000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Технологічн</a:t>
          </a:r>
          <a:r>
            <a:rPr lang="uk-UA" sz="2000" kern="1200" dirty="0" smtClean="0"/>
            <a:t>і (рівень розвитку промисловості);</a:t>
          </a:r>
          <a:endParaRPr lang="uk-UA" sz="2000" kern="1200" dirty="0"/>
        </a:p>
      </dsp:txBody>
      <dsp:txXfrm>
        <a:off x="4275345" y="3582819"/>
        <a:ext cx="3830815" cy="892150"/>
      </dsp:txXfrm>
    </dsp:sp>
    <dsp:sp modelId="{39258EBF-2B95-46DC-AF2F-83598938624E}">
      <dsp:nvSpPr>
        <dsp:cNvPr id="0" name=""/>
        <dsp:cNvSpPr/>
      </dsp:nvSpPr>
      <dsp:spPr>
        <a:xfrm>
          <a:off x="3882993" y="948194"/>
          <a:ext cx="385080" cy="41507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50735"/>
              </a:lnTo>
              <a:lnTo>
                <a:pt x="385080" y="4150735"/>
              </a:lnTo>
            </a:path>
          </a:pathLst>
        </a:custGeom>
        <a:noFill/>
        <a:ln w="38100" cap="flat" cmpd="sng" algn="ctr">
          <a:solidFill>
            <a:schemeClr val="accent3"/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3">
          <a:schemeClr val="accent3"/>
        </a:lnRef>
        <a:fillRef idx="0">
          <a:schemeClr val="accent3"/>
        </a:fillRef>
        <a:effectRef idx="2">
          <a:schemeClr val="accent3"/>
        </a:effectRef>
        <a:fontRef idx="minor">
          <a:schemeClr val="tx1"/>
        </a:fontRef>
      </dsp:style>
    </dsp:sp>
    <dsp:sp modelId="{720786FD-5164-45A3-BC77-365221B00737}">
      <dsp:nvSpPr>
        <dsp:cNvPr id="0" name=""/>
        <dsp:cNvSpPr/>
      </dsp:nvSpPr>
      <dsp:spPr>
        <a:xfrm>
          <a:off x="4268074" y="4625097"/>
          <a:ext cx="3886327" cy="947662"/>
        </a:xfrm>
        <a:prstGeom prst="roundRect">
          <a:avLst>
            <a:gd name="adj" fmla="val 10000"/>
          </a:avLst>
        </a:prstGeom>
        <a:gradFill rotWithShape="1">
          <a:gsLst>
            <a:gs pos="20000">
              <a:schemeClr val="accent3">
                <a:tint val="9000"/>
              </a:schemeClr>
            </a:gs>
            <a:gs pos="100000">
              <a:schemeClr val="accent3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 w="9525" cap="flat" cmpd="sng" algn="ctr">
          <a:solidFill>
            <a:schemeClr val="accent3">
              <a:shade val="48000"/>
              <a:satMod val="11000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Наукові</a:t>
          </a:r>
          <a:r>
            <a:rPr lang="uk-UA" sz="2000" kern="1200" dirty="0" smtClean="0"/>
            <a:t> (досягнення генетики, селекції, агрономії).</a:t>
          </a:r>
          <a:endParaRPr lang="uk-UA" sz="2000" kern="1200" dirty="0"/>
        </a:p>
      </dsp:txBody>
      <dsp:txXfrm>
        <a:off x="4295830" y="4652853"/>
        <a:ext cx="3830815" cy="8921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00FE54-0438-4FA1-A83B-1FB3FE454347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84D95B-FAEE-4516-AEB2-1CD45AF154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13471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7E62288-59C7-4626-AB00-BDDFFA4A1471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411D08-88D0-43A1-BA1E-2652DC699A21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DA2-433D-4EDA-B426-547E5F1A39B6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932D3-44BB-450B-A8F7-B212D5A516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DA2-433D-4EDA-B426-547E5F1A39B6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932D3-44BB-450B-A8F7-B212D5A516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DA2-433D-4EDA-B426-547E5F1A39B6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932D3-44BB-450B-A8F7-B212D5A516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DA2-433D-4EDA-B426-547E5F1A39B6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932D3-44BB-450B-A8F7-B212D5A516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DA2-433D-4EDA-B426-547E5F1A39B6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71932D3-44BB-450B-A8F7-B212D5A516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DA2-433D-4EDA-B426-547E5F1A39B6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932D3-44BB-450B-A8F7-B212D5A516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DA2-433D-4EDA-B426-547E5F1A39B6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932D3-44BB-450B-A8F7-B212D5A516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DA2-433D-4EDA-B426-547E5F1A39B6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932D3-44BB-450B-A8F7-B212D5A516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DA2-433D-4EDA-B426-547E5F1A39B6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932D3-44BB-450B-A8F7-B212D5A516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DA2-433D-4EDA-B426-547E5F1A39B6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932D3-44BB-450B-A8F7-B212D5A516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DA2-433D-4EDA-B426-547E5F1A39B6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932D3-44BB-450B-A8F7-B212D5A516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EB9FDA2-433D-4EDA-B426-547E5F1A39B6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71932D3-44BB-450B-A8F7-B212D5A516D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71670" y="928670"/>
            <a:ext cx="5000660" cy="135732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СВІТОВЕ </a:t>
            </a:r>
            <a:br>
              <a:rPr lang="uk-UA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uk-UA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ГОСПОДАРСТВО</a:t>
            </a:r>
            <a:endParaRPr lang="ru-RU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86446" y="4929198"/>
            <a:ext cx="3114684" cy="171451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r>
              <a:rPr lang="uk-UA" dirty="0" smtClean="0"/>
              <a:t>Чебукіна Дар'я</a:t>
            </a:r>
          </a:p>
          <a:p>
            <a:r>
              <a:rPr lang="uk-UA" dirty="0" smtClean="0"/>
              <a:t> та </a:t>
            </a:r>
          </a:p>
          <a:p>
            <a:r>
              <a:rPr lang="uk-UA" dirty="0" err="1" smtClean="0"/>
              <a:t>Найденко</a:t>
            </a:r>
            <a:r>
              <a:rPr lang="uk-UA" dirty="0" smtClean="0"/>
              <a:t> Валентина</a:t>
            </a:r>
          </a:p>
          <a:p>
            <a:r>
              <a:rPr lang="uk-UA" smtClean="0"/>
              <a:t>10-В клас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1034" y="1412776"/>
            <a:ext cx="863342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/>
              <a:t>Світове господарство у своєму розвитку пройшло 3 етапи: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600" dirty="0" smtClean="0"/>
              <a:t>Аграрний ( до середини 19 століття 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600" dirty="0" smtClean="0"/>
              <a:t>Індустріальний ( друга половина 19 – середина 20 століття 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600" dirty="0"/>
              <a:t>П</a:t>
            </a:r>
            <a:r>
              <a:rPr lang="uk-UA" sz="3600" dirty="0" smtClean="0"/>
              <a:t>остіндустріальний  ( кінця 20 століття 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1825978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0741713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836712"/>
            <a:ext cx="6480720" cy="43396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3800" dirty="0"/>
              <a:t>Сфера </a:t>
            </a:r>
            <a:r>
              <a:rPr lang="ru-RU" sz="13800" dirty="0" err="1"/>
              <a:t>послуг</a:t>
            </a:r>
            <a:endParaRPr lang="ru-RU" sz="13800" dirty="0"/>
          </a:p>
        </p:txBody>
      </p:sp>
    </p:spTree>
    <p:extLst>
      <p:ext uri="{BB962C8B-B14F-4D97-AF65-F5344CB8AC3E}">
        <p14:creationId xmlns:p14="http://schemas.microsoft.com/office/powerpoint/2010/main" xmlns="" val="264331901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83768" y="260648"/>
            <a:ext cx="4176464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dirty="0" err="1" smtClean="0"/>
              <a:t>Сфери</a:t>
            </a:r>
            <a:r>
              <a:rPr lang="ru-RU" sz="3200" dirty="0" smtClean="0"/>
              <a:t> </a:t>
            </a:r>
            <a:r>
              <a:rPr lang="ru-RU" sz="3200" dirty="0" err="1" smtClean="0"/>
              <a:t>матеріального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виробництва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494725" y="1474449"/>
            <a:ext cx="2016224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dirty="0" smtClean="0"/>
              <a:t>Сільське і лісове господарство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887854" y="1741585"/>
            <a:ext cx="172015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err="1" smtClean="0"/>
              <a:t>Добувна</a:t>
            </a:r>
            <a:r>
              <a:rPr lang="ru-RU" dirty="0" smtClean="0"/>
              <a:t> </a:t>
            </a:r>
            <a:r>
              <a:rPr lang="ru-RU" dirty="0" err="1"/>
              <a:t>промисловість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932040" y="1742122"/>
            <a:ext cx="1728192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err="1" smtClean="0"/>
              <a:t>Обробляюча</a:t>
            </a:r>
            <a:r>
              <a:rPr lang="ru-RU" dirty="0" smtClean="0"/>
              <a:t> </a:t>
            </a:r>
            <a:r>
              <a:rPr lang="ru-RU" dirty="0" err="1"/>
              <a:t>промисловість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955534" y="1488633"/>
            <a:ext cx="1512167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err="1" smtClean="0"/>
              <a:t>Вантажний</a:t>
            </a:r>
            <a:r>
              <a:rPr lang="ru-RU" dirty="0" smtClean="0"/>
              <a:t> </a:t>
            </a:r>
            <a:r>
              <a:rPr lang="ru-RU" dirty="0"/>
              <a:t>транспорт</a:t>
            </a:r>
          </a:p>
        </p:txBody>
      </p:sp>
      <p:sp>
        <p:nvSpPr>
          <p:cNvPr id="8" name="Стрелка углом вверх 7"/>
          <p:cNvSpPr/>
          <p:nvPr/>
        </p:nvSpPr>
        <p:spPr>
          <a:xfrm rot="10800000">
            <a:off x="1456168" y="799257"/>
            <a:ext cx="936104" cy="645170"/>
          </a:xfrm>
          <a:prstGeom prst="bentUp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углом вверх 8"/>
          <p:cNvSpPr/>
          <p:nvPr/>
        </p:nvSpPr>
        <p:spPr>
          <a:xfrm flipV="1">
            <a:off x="6699612" y="829278"/>
            <a:ext cx="929352" cy="645171"/>
          </a:xfrm>
          <a:prstGeom prst="bentUp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3491880" y="1337866"/>
            <a:ext cx="360040" cy="400396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5792" y="1341823"/>
            <a:ext cx="420687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21516" y="4120837"/>
            <a:ext cx="7972976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/>
              <a:t>У </a:t>
            </a:r>
            <a:r>
              <a:rPr lang="ru-RU" dirty="0" err="1"/>
              <a:t>сучасних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, коли на </a:t>
            </a:r>
            <a:r>
              <a:rPr lang="ru-RU" dirty="0" err="1"/>
              <a:t>передній</a:t>
            </a:r>
            <a:r>
              <a:rPr lang="ru-RU" dirty="0"/>
              <a:t> план усе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виступають</a:t>
            </a:r>
            <a:r>
              <a:rPr lang="ru-RU" dirty="0"/>
              <a:t> </a:t>
            </a:r>
            <a:r>
              <a:rPr lang="ru-RU" dirty="0" err="1"/>
              <a:t>соціальні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, структура </a:t>
            </a:r>
            <a:r>
              <a:rPr lang="ru-RU" dirty="0" err="1"/>
              <a:t>господарства</a:t>
            </a:r>
            <a:r>
              <a:rPr lang="ru-RU" dirty="0"/>
              <a:t> </a:t>
            </a:r>
            <a:r>
              <a:rPr lang="ru-RU" dirty="0" err="1"/>
              <a:t>розглядається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інакше</a:t>
            </a:r>
            <a:r>
              <a:rPr lang="ru-RU" dirty="0"/>
              <a:t>. </a:t>
            </a:r>
            <a:r>
              <a:rPr lang="ru-RU" dirty="0" err="1"/>
              <a:t>Первинний</a:t>
            </a:r>
            <a:r>
              <a:rPr lang="ru-RU" dirty="0"/>
              <a:t> сектор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,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зв'язані</a:t>
            </a:r>
            <a:r>
              <a:rPr lang="ru-RU" dirty="0"/>
              <a:t> з </a:t>
            </a:r>
            <a:r>
              <a:rPr lang="ru-RU" dirty="0" err="1"/>
              <a:t>природними</a:t>
            </a:r>
            <a:r>
              <a:rPr lang="ru-RU" dirty="0"/>
              <a:t> ресурсами, - </a:t>
            </a:r>
            <a:r>
              <a:rPr lang="ru-RU" dirty="0" err="1"/>
              <a:t>видобувна</a:t>
            </a:r>
            <a:r>
              <a:rPr lang="ru-RU" dirty="0"/>
              <a:t> </a:t>
            </a:r>
            <a:r>
              <a:rPr lang="ru-RU" dirty="0" err="1"/>
              <a:t>промисловість</a:t>
            </a:r>
            <a:r>
              <a:rPr lang="ru-RU" dirty="0"/>
              <a:t>, </a:t>
            </a:r>
            <a:r>
              <a:rPr lang="ru-RU" dirty="0" err="1"/>
              <a:t>сільське</a:t>
            </a:r>
            <a:r>
              <a:rPr lang="ru-RU" dirty="0"/>
              <a:t>, </a:t>
            </a:r>
            <a:r>
              <a:rPr lang="ru-RU" dirty="0" err="1"/>
              <a:t>лісове</a:t>
            </a:r>
            <a:r>
              <a:rPr lang="ru-RU" dirty="0"/>
              <a:t>, </a:t>
            </a:r>
            <a:r>
              <a:rPr lang="ru-RU" dirty="0" err="1"/>
              <a:t>рибне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; </a:t>
            </a:r>
            <a:r>
              <a:rPr lang="ru-RU" dirty="0" err="1"/>
              <a:t>вторинний</a:t>
            </a:r>
            <a:r>
              <a:rPr lang="ru-RU" dirty="0"/>
              <a:t> сектор - </a:t>
            </a:r>
            <a:r>
              <a:rPr lang="ru-RU" dirty="0" err="1"/>
              <a:t>обробна</a:t>
            </a:r>
            <a:r>
              <a:rPr lang="ru-RU" dirty="0"/>
              <a:t> </a:t>
            </a:r>
            <a:r>
              <a:rPr lang="ru-RU" dirty="0" err="1"/>
              <a:t>промисловість</a:t>
            </a:r>
            <a:r>
              <a:rPr lang="ru-RU" dirty="0"/>
              <a:t>, </a:t>
            </a:r>
            <a:r>
              <a:rPr lang="ru-RU" dirty="0" err="1"/>
              <a:t>націлена</a:t>
            </a:r>
            <a:r>
              <a:rPr lang="ru-RU" dirty="0"/>
              <a:t> на </a:t>
            </a:r>
            <a:r>
              <a:rPr lang="ru-RU" dirty="0" err="1"/>
              <a:t>виготовлення</a:t>
            </a:r>
            <a:r>
              <a:rPr lang="ru-RU" dirty="0"/>
              <a:t> </a:t>
            </a:r>
            <a:r>
              <a:rPr lang="ru-RU" dirty="0" err="1"/>
              <a:t>кінцевого</a:t>
            </a:r>
            <a:r>
              <a:rPr lang="ru-RU" dirty="0"/>
              <a:t> продукту; </a:t>
            </a:r>
            <a:r>
              <a:rPr lang="ru-RU" dirty="0" err="1"/>
              <a:t>третинний</a:t>
            </a:r>
            <a:r>
              <a:rPr lang="ru-RU" dirty="0"/>
              <a:t> сектор, </a:t>
            </a:r>
            <a:r>
              <a:rPr lang="ru-RU" dirty="0" err="1"/>
              <a:t>або</a:t>
            </a:r>
            <a:r>
              <a:rPr lang="ru-RU" dirty="0"/>
              <a:t> сфера </a:t>
            </a:r>
            <a:r>
              <a:rPr lang="ru-RU" dirty="0" err="1"/>
              <a:t>послуг</a:t>
            </a:r>
            <a:r>
              <a:rPr lang="ru-RU" dirty="0"/>
              <a:t>, - </a:t>
            </a:r>
            <a:r>
              <a:rPr lang="ru-RU" dirty="0" err="1"/>
              <a:t>невиробнича</a:t>
            </a:r>
            <a:r>
              <a:rPr lang="ru-RU" dirty="0"/>
              <a:t> сфера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спрямована</a:t>
            </a:r>
            <a:r>
              <a:rPr lang="ru-RU" dirty="0"/>
              <a:t> на </a:t>
            </a:r>
            <a:r>
              <a:rPr lang="ru-RU" dirty="0" err="1"/>
              <a:t>створення</a:t>
            </a:r>
            <a:r>
              <a:rPr lang="ru-RU" dirty="0"/>
              <a:t> умов для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і </a:t>
            </a:r>
            <a:r>
              <a:rPr lang="ru-RU" dirty="0" err="1"/>
              <a:t>життєдіяльності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32743279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8384" y="218375"/>
            <a:ext cx="86409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За </a:t>
            </a:r>
            <a:r>
              <a:rPr lang="ru-RU" sz="2400" dirty="0" err="1"/>
              <a:t>останні</a:t>
            </a:r>
            <a:r>
              <a:rPr lang="ru-RU" sz="2400" dirty="0"/>
              <a:t> два-три </a:t>
            </a:r>
            <a:r>
              <a:rPr lang="ru-RU" sz="2400" dirty="0" err="1"/>
              <a:t>десятиліття</a:t>
            </a:r>
            <a:r>
              <a:rPr lang="ru-RU" sz="2400" dirty="0"/>
              <a:t> в </a:t>
            </a:r>
            <a:r>
              <a:rPr lang="ru-RU" sz="2400" dirty="0" err="1"/>
              <a:t>ряді</a:t>
            </a:r>
            <a:r>
              <a:rPr lang="ru-RU" sz="2400" dirty="0"/>
              <a:t> </a:t>
            </a:r>
            <a:r>
              <a:rPr lang="ru-RU" sz="2400" dirty="0" err="1"/>
              <a:t>найбільш</a:t>
            </a:r>
            <a:r>
              <a:rPr lang="ru-RU" sz="2400" dirty="0"/>
              <a:t> </a:t>
            </a:r>
            <a:r>
              <a:rPr lang="ru-RU" sz="2400" dirty="0" err="1"/>
              <a:t>розвинених</a:t>
            </a:r>
            <a:r>
              <a:rPr lang="ru-RU" sz="2400" dirty="0"/>
              <a:t> в </a:t>
            </a:r>
            <a:r>
              <a:rPr lang="ru-RU" sz="2400" dirty="0" err="1"/>
              <a:t>економічному</a:t>
            </a:r>
            <a:r>
              <a:rPr lang="ru-RU" sz="2400" dirty="0"/>
              <a:t> </a:t>
            </a:r>
            <a:r>
              <a:rPr lang="ru-RU" sz="2400" dirty="0" err="1"/>
              <a:t>відношенні</a:t>
            </a:r>
            <a:r>
              <a:rPr lang="ru-RU" sz="2400" dirty="0"/>
              <a:t> </a:t>
            </a:r>
            <a:r>
              <a:rPr lang="ru-RU" sz="2400" dirty="0" err="1"/>
              <a:t>країн</a:t>
            </a:r>
            <a:r>
              <a:rPr lang="ru-RU" sz="2400" dirty="0"/>
              <a:t> </a:t>
            </a:r>
            <a:r>
              <a:rPr lang="ru-RU" sz="2400" dirty="0" err="1"/>
              <a:t>відбулися</a:t>
            </a:r>
            <a:r>
              <a:rPr lang="ru-RU" sz="2400" dirty="0"/>
              <a:t> </a:t>
            </a:r>
            <a:r>
              <a:rPr lang="ru-RU" sz="2400" dirty="0" err="1"/>
              <a:t>швидкий</a:t>
            </a:r>
            <a:r>
              <a:rPr lang="ru-RU" sz="2400" dirty="0"/>
              <a:t> </a:t>
            </a:r>
            <a:r>
              <a:rPr lang="ru-RU" sz="2400" dirty="0" err="1"/>
              <a:t>ріст</a:t>
            </a:r>
            <a:r>
              <a:rPr lang="ru-RU" sz="2400" dirty="0"/>
              <a:t> і </a:t>
            </a:r>
            <a:r>
              <a:rPr lang="ru-RU" sz="2400" dirty="0" err="1"/>
              <a:t>зміна</a:t>
            </a:r>
            <a:r>
              <a:rPr lang="ru-RU" sz="2400" dirty="0"/>
              <a:t> </a:t>
            </a:r>
            <a:r>
              <a:rPr lang="ru-RU" sz="2400" dirty="0" err="1"/>
              <a:t>структури</a:t>
            </a:r>
            <a:r>
              <a:rPr lang="ru-RU" sz="2400" dirty="0"/>
              <a:t> </a:t>
            </a:r>
            <a:r>
              <a:rPr lang="ru-RU" sz="2400" dirty="0" err="1"/>
              <a:t>третинного</a:t>
            </a:r>
            <a:r>
              <a:rPr lang="ru-RU" sz="2400" dirty="0"/>
              <a:t> сектора. </a:t>
            </a:r>
          </a:p>
          <a:p>
            <a:pPr algn="ctr"/>
            <a:r>
              <a:rPr lang="ru-RU" sz="2400" dirty="0" smtClean="0"/>
              <a:t>Так</a:t>
            </a:r>
            <a:r>
              <a:rPr lang="ru-RU" sz="2400" dirty="0"/>
              <a:t>, </a:t>
            </a:r>
            <a:r>
              <a:rPr lang="ru-RU" sz="2400" dirty="0" err="1"/>
              <a:t>якщо</a:t>
            </a:r>
            <a:r>
              <a:rPr lang="ru-RU" sz="2400" dirty="0"/>
              <a:t> </a:t>
            </a:r>
            <a:r>
              <a:rPr lang="ru-RU" sz="2400" dirty="0" err="1"/>
              <a:t>порівняти</a:t>
            </a:r>
            <a:r>
              <a:rPr lang="ru-RU" sz="2400" dirty="0"/>
              <a:t> </a:t>
            </a:r>
            <a:r>
              <a:rPr lang="ru-RU" sz="2400" dirty="0" err="1"/>
              <a:t>зміни</a:t>
            </a:r>
            <a:r>
              <a:rPr lang="ru-RU" sz="2400" dirty="0"/>
              <a:t> </a:t>
            </a:r>
            <a:r>
              <a:rPr lang="ru-RU" sz="2400" dirty="0" err="1"/>
              <a:t>структури</a:t>
            </a:r>
            <a:r>
              <a:rPr lang="ru-RU" sz="2400" dirty="0"/>
              <a:t> </a:t>
            </a:r>
            <a:r>
              <a:rPr lang="ru-RU" sz="2400" dirty="0" err="1"/>
              <a:t>зайнятості</a:t>
            </a:r>
            <a:r>
              <a:rPr lang="ru-RU" sz="2400" dirty="0"/>
              <a:t> </a:t>
            </a:r>
            <a:r>
              <a:rPr lang="ru-RU" sz="2400" dirty="0" err="1"/>
              <a:t>економічно</a:t>
            </a:r>
            <a:r>
              <a:rPr lang="ru-RU" sz="2400" dirty="0"/>
              <a:t> активного </a:t>
            </a:r>
            <a:r>
              <a:rPr lang="ru-RU" sz="2400" dirty="0" err="1"/>
              <a:t>населення</a:t>
            </a:r>
            <a:r>
              <a:rPr lang="ru-RU" sz="2400" dirty="0"/>
              <a:t> </a:t>
            </a:r>
            <a:r>
              <a:rPr lang="ru-RU" sz="2400" dirty="0" err="1"/>
              <a:t>двох</a:t>
            </a:r>
            <a:r>
              <a:rPr lang="ru-RU" sz="2400" dirty="0"/>
              <a:t> </a:t>
            </a:r>
            <a:r>
              <a:rPr lang="ru-RU" sz="2400" dirty="0" err="1"/>
              <a:t>регіонів</a:t>
            </a:r>
            <a:r>
              <a:rPr lang="ru-RU" sz="2400" dirty="0"/>
              <a:t> - </a:t>
            </a:r>
            <a:r>
              <a:rPr lang="ru-RU" sz="2400" dirty="0" err="1"/>
              <a:t>Західної</a:t>
            </a:r>
            <a:r>
              <a:rPr lang="ru-RU" sz="2400" dirty="0"/>
              <a:t> і </a:t>
            </a:r>
            <a:r>
              <a:rPr lang="ru-RU" sz="2400" dirty="0" err="1"/>
              <a:t>Східної</a:t>
            </a:r>
            <a:r>
              <a:rPr lang="ru-RU" sz="2400" dirty="0"/>
              <a:t> </a:t>
            </a:r>
            <a:r>
              <a:rPr lang="ru-RU" sz="2400" dirty="0" err="1"/>
              <a:t>Європи</a:t>
            </a:r>
            <a:r>
              <a:rPr lang="ru-RU" sz="2400" dirty="0"/>
              <a:t>, </a:t>
            </a:r>
            <a:r>
              <a:rPr lang="ru-RU" sz="2400" dirty="0" err="1"/>
              <a:t>ті</a:t>
            </a:r>
            <a:r>
              <a:rPr lang="ru-RU" sz="2400" dirty="0"/>
              <a:t> </a:t>
            </a:r>
            <a:r>
              <a:rPr lang="ru-RU" sz="2400" dirty="0" err="1"/>
              <a:t>розрив</a:t>
            </a:r>
            <a:r>
              <a:rPr lang="ru-RU" sz="2400" dirty="0"/>
              <a:t> </a:t>
            </a:r>
            <a:r>
              <a:rPr lang="ru-RU" sz="2400" dirty="0" err="1"/>
              <a:t>між</a:t>
            </a:r>
            <a:r>
              <a:rPr lang="ru-RU" sz="2400" dirty="0"/>
              <a:t> ними </a:t>
            </a:r>
            <a:r>
              <a:rPr lang="ru-RU" sz="2400" dirty="0" err="1"/>
              <a:t>нараховує</a:t>
            </a:r>
            <a:r>
              <a:rPr lang="ru-RU" sz="2400" dirty="0"/>
              <a:t> </a:t>
            </a:r>
            <a:r>
              <a:rPr lang="ru-RU" sz="2400" dirty="0" err="1"/>
              <a:t>приблизно</a:t>
            </a:r>
            <a:r>
              <a:rPr lang="ru-RU" sz="2400" dirty="0"/>
              <a:t> 30 </a:t>
            </a:r>
            <a:r>
              <a:rPr lang="ru-RU" sz="2400" dirty="0" err="1"/>
              <a:t>років</a:t>
            </a:r>
            <a:r>
              <a:rPr lang="ru-RU" sz="2400" dirty="0"/>
              <a:t>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921" y="2852936"/>
            <a:ext cx="3420380" cy="273630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851668"/>
            <a:ext cx="3420380" cy="273630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554102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57290" y="571480"/>
            <a:ext cx="65008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Структура зайнятості населення по секторах господарства у Східній Європі (%)</a:t>
            </a:r>
            <a:endParaRPr lang="uk-UA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3238881031"/>
              </p:ext>
            </p:extLst>
          </p:nvPr>
        </p:nvGraphicFramePr>
        <p:xfrm>
          <a:off x="1338580" y="1700808"/>
          <a:ext cx="611374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Graphic spid="3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642918"/>
            <a:ext cx="66437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Структура зайнятості населення по секторах господарства у Західній  Європі (%)</a:t>
            </a:r>
            <a:endParaRPr lang="uk-UA" sz="2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2283012315"/>
              </p:ext>
            </p:extLst>
          </p:nvPr>
        </p:nvGraphicFramePr>
        <p:xfrm>
          <a:off x="1547664" y="1556792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88640"/>
            <a:ext cx="8568951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err="1"/>
              <a:t>Новий</a:t>
            </a:r>
            <a:r>
              <a:rPr lang="ru-RU" sz="2000" dirty="0"/>
              <a:t> </a:t>
            </a:r>
            <a:r>
              <a:rPr lang="ru-RU" sz="2000" dirty="0" err="1"/>
              <a:t>етап</a:t>
            </a:r>
            <a:r>
              <a:rPr lang="ru-RU" sz="2000" dirty="0"/>
              <a:t> </a:t>
            </a:r>
            <a:r>
              <a:rPr lang="ru-RU" sz="2000" dirty="0" err="1"/>
              <a:t>розвитку</a:t>
            </a:r>
            <a:r>
              <a:rPr lang="ru-RU" sz="2000" dirty="0"/>
              <a:t> </a:t>
            </a:r>
            <a:r>
              <a:rPr lang="ru-RU" sz="2000" dirty="0" err="1"/>
              <a:t>комунікаційних</a:t>
            </a:r>
            <a:r>
              <a:rPr lang="ru-RU" sz="2000" dirty="0"/>
              <a:t> </a:t>
            </a:r>
            <a:r>
              <a:rPr lang="ru-RU" sz="2000" dirty="0" err="1"/>
              <a:t>послуг</a:t>
            </a:r>
            <a:r>
              <a:rPr lang="ru-RU" sz="2000" dirty="0"/>
              <a:t> </a:t>
            </a:r>
            <a:r>
              <a:rPr lang="ru-RU" sz="2000" dirty="0" err="1"/>
              <a:t>поступово</a:t>
            </a:r>
            <a:r>
              <a:rPr lang="ru-RU" sz="2000" dirty="0"/>
              <a:t> </a:t>
            </a:r>
            <a:r>
              <a:rPr lang="ru-RU" sz="2000" dirty="0" err="1"/>
              <a:t>заміняє</a:t>
            </a:r>
            <a:r>
              <a:rPr lang="ru-RU" sz="2000" dirty="0"/>
              <a:t> (</a:t>
            </a:r>
            <a:r>
              <a:rPr lang="ru-RU" sz="2000" dirty="0" err="1"/>
              <a:t>частково</a:t>
            </a:r>
            <a:r>
              <a:rPr lang="ru-RU" sz="2000" dirty="0"/>
              <a:t>) </a:t>
            </a:r>
            <a:r>
              <a:rPr lang="ru-RU" sz="2000" dirty="0" err="1"/>
              <a:t>транспортні</a:t>
            </a:r>
            <a:r>
              <a:rPr lang="ru-RU" sz="2000" dirty="0"/>
              <a:t> </a:t>
            </a:r>
            <a:r>
              <a:rPr lang="ru-RU" sz="2000" dirty="0" err="1"/>
              <a:t>послуги</a:t>
            </a:r>
            <a:r>
              <a:rPr lang="ru-RU" sz="2000" dirty="0"/>
              <a:t>.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дозволяє</a:t>
            </a:r>
            <a:r>
              <a:rPr lang="ru-RU" sz="2000" dirty="0"/>
              <a:t> </a:t>
            </a:r>
            <a:r>
              <a:rPr lang="ru-RU" sz="2000" dirty="0" err="1"/>
              <a:t>співробітникам</a:t>
            </a:r>
            <a:r>
              <a:rPr lang="ru-RU" sz="2000" dirty="0"/>
              <a:t> </a:t>
            </a:r>
            <a:r>
              <a:rPr lang="ru-RU" sz="2000" dirty="0" err="1"/>
              <a:t>фірм</a:t>
            </a:r>
            <a:r>
              <a:rPr lang="ru-RU" sz="2000" dirty="0"/>
              <a:t> "</a:t>
            </a:r>
            <a:r>
              <a:rPr lang="ru-RU" sz="2000" dirty="0" err="1"/>
              <a:t>піти</a:t>
            </a:r>
            <a:r>
              <a:rPr lang="ru-RU" sz="2000" dirty="0"/>
              <a:t>" </a:t>
            </a:r>
            <a:r>
              <a:rPr lang="ru-RU" sz="2000" dirty="0" err="1"/>
              <a:t>із</a:t>
            </a:r>
            <a:r>
              <a:rPr lang="ru-RU" sz="2000" dirty="0"/>
              <a:t> великих </a:t>
            </a:r>
            <a:r>
              <a:rPr lang="ru-RU" sz="2000" dirty="0" err="1"/>
              <a:t>міст</a:t>
            </a:r>
            <a:r>
              <a:rPr lang="ru-RU" sz="2000" dirty="0"/>
              <a:t>, </a:t>
            </a:r>
            <a:r>
              <a:rPr lang="ru-RU" sz="2000" dirty="0" err="1"/>
              <a:t>зберігаючи</a:t>
            </a:r>
            <a:r>
              <a:rPr lang="ru-RU" sz="2000" dirty="0"/>
              <a:t> при </a:t>
            </a:r>
            <a:r>
              <a:rPr lang="ru-RU" sz="2000" dirty="0" err="1"/>
              <a:t>цьому</a:t>
            </a:r>
            <a:r>
              <a:rPr lang="ru-RU" sz="2000" dirty="0"/>
              <a:t> </a:t>
            </a:r>
            <a:r>
              <a:rPr lang="ru-RU" sz="2000" dirty="0" err="1"/>
              <a:t>повний</a:t>
            </a:r>
            <a:r>
              <a:rPr lang="ru-RU" sz="2000" dirty="0"/>
              <a:t> контакт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своїм</a:t>
            </a:r>
            <a:r>
              <a:rPr lang="ru-RU" sz="2000" dirty="0"/>
              <a:t> </a:t>
            </a:r>
            <a:r>
              <a:rPr lang="ru-RU" sz="2000" dirty="0" err="1"/>
              <a:t>офісом</a:t>
            </a:r>
            <a:r>
              <a:rPr lang="ru-RU" sz="2000" dirty="0"/>
              <a:t>. При </a:t>
            </a:r>
            <a:r>
              <a:rPr lang="ru-RU" sz="2000" dirty="0" err="1"/>
              <a:t>цьому</a:t>
            </a:r>
            <a:r>
              <a:rPr lang="ru-RU" sz="2000" dirty="0"/>
              <a:t> </a:t>
            </a:r>
            <a:r>
              <a:rPr lang="ru-RU" sz="2000" dirty="0" err="1"/>
              <a:t>використовується</a:t>
            </a:r>
            <a:r>
              <a:rPr lang="ru-RU" sz="2000" dirty="0"/>
              <a:t> оптико-</a:t>
            </a:r>
            <a:r>
              <a:rPr lang="ru-RU" sz="2000" dirty="0" err="1"/>
              <a:t>волоконна</a:t>
            </a:r>
            <a:r>
              <a:rPr lang="ru-RU" sz="2000" dirty="0"/>
              <a:t> система </a:t>
            </a:r>
            <a:r>
              <a:rPr lang="ru-RU" sz="2000" dirty="0" err="1"/>
              <a:t>зв'язку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дозволяє</a:t>
            </a:r>
            <a:r>
              <a:rPr lang="ru-RU" sz="2000" dirty="0"/>
              <a:t> </a:t>
            </a:r>
            <a:r>
              <a:rPr lang="ru-RU" sz="2000" dirty="0" err="1"/>
              <a:t>одночасно</a:t>
            </a:r>
            <a:r>
              <a:rPr lang="ru-RU" sz="2000" dirty="0"/>
              <a:t> </a:t>
            </a:r>
            <a:r>
              <a:rPr lang="ru-RU" sz="2000" dirty="0" err="1"/>
              <a:t>звістки</a:t>
            </a:r>
            <a:r>
              <a:rPr lang="ru-RU" sz="2000" dirty="0"/>
              <a:t> 100 тис. </a:t>
            </a:r>
            <a:r>
              <a:rPr lang="ru-RU" sz="2000" dirty="0" err="1"/>
              <a:t>телефонних</a:t>
            </a:r>
            <a:r>
              <a:rPr lang="ru-RU" sz="2000" dirty="0"/>
              <a:t> </a:t>
            </a:r>
            <a:r>
              <a:rPr lang="ru-RU" sz="2000" dirty="0" err="1"/>
              <a:t>розмов</a:t>
            </a:r>
            <a:r>
              <a:rPr lang="ru-RU" sz="2000" dirty="0"/>
              <a:t>. </a:t>
            </a:r>
            <a:r>
              <a:rPr lang="ru-RU" sz="2000" dirty="0" err="1"/>
              <a:t>Одержують</a:t>
            </a:r>
            <a:r>
              <a:rPr lang="ru-RU" sz="2000" dirty="0"/>
              <a:t> </a:t>
            </a:r>
            <a:r>
              <a:rPr lang="ru-RU" sz="2000" dirty="0" err="1"/>
              <a:t>поширення</a:t>
            </a:r>
            <a:r>
              <a:rPr lang="ru-RU" sz="2000" dirty="0"/>
              <a:t> так </a:t>
            </a:r>
            <a:r>
              <a:rPr lang="ru-RU" sz="2000" dirty="0" err="1"/>
              <a:t>називані</a:t>
            </a:r>
            <a:r>
              <a:rPr lang="ru-RU" sz="2000" dirty="0"/>
              <a:t> </a:t>
            </a:r>
            <a:r>
              <a:rPr lang="ru-RU" sz="2000" dirty="0" err="1"/>
              <a:t>відеоконференції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заміняють</a:t>
            </a:r>
            <a:r>
              <a:rPr lang="ru-RU" sz="2000" dirty="0"/>
              <a:t> </a:t>
            </a:r>
            <a:r>
              <a:rPr lang="ru-RU" sz="2000" dirty="0" err="1"/>
              <a:t>особисті</a:t>
            </a:r>
            <a:r>
              <a:rPr lang="ru-RU" sz="2000" dirty="0"/>
              <a:t> </a:t>
            </a:r>
            <a:r>
              <a:rPr lang="ru-RU" sz="2000" dirty="0" err="1"/>
              <a:t>контакти</a:t>
            </a:r>
            <a:r>
              <a:rPr lang="ru-RU" sz="2000" dirty="0"/>
              <a:t>. У </a:t>
            </a:r>
            <a:r>
              <a:rPr lang="ru-RU" sz="2000" dirty="0" err="1"/>
              <a:t>Великобританії</a:t>
            </a:r>
            <a:r>
              <a:rPr lang="ru-RU" sz="2000" dirty="0"/>
              <a:t> </a:t>
            </a:r>
            <a:r>
              <a:rPr lang="ru-RU" sz="2000" dirty="0" err="1"/>
              <a:t>вже</a:t>
            </a:r>
            <a:r>
              <a:rPr lang="ru-RU" sz="2000" dirty="0"/>
              <a:t> </a:t>
            </a:r>
            <a:r>
              <a:rPr lang="ru-RU" sz="2000" dirty="0" err="1"/>
              <a:t>обладнано</a:t>
            </a:r>
            <a:r>
              <a:rPr lang="ru-RU" sz="2000" dirty="0"/>
              <a:t> 250 </a:t>
            </a:r>
            <a:r>
              <a:rPr lang="ru-RU" sz="2000" dirty="0" err="1"/>
              <a:t>спеціальних</a:t>
            </a:r>
            <a:r>
              <a:rPr lang="ru-RU" sz="2000" dirty="0"/>
              <a:t> </a:t>
            </a:r>
            <a:r>
              <a:rPr lang="ru-RU" sz="2000" dirty="0" err="1"/>
              <a:t>помешкань</a:t>
            </a:r>
            <a:r>
              <a:rPr lang="ru-RU" sz="2000" dirty="0"/>
              <a:t> для таких "</a:t>
            </a:r>
            <a:r>
              <a:rPr lang="ru-RU" sz="2000" dirty="0" err="1"/>
              <a:t>заочних</a:t>
            </a:r>
            <a:r>
              <a:rPr lang="ru-RU" sz="2000" dirty="0"/>
              <a:t>" </a:t>
            </a:r>
            <a:r>
              <a:rPr lang="ru-RU" sz="2000" dirty="0" err="1"/>
              <a:t>конференцій</a:t>
            </a:r>
            <a:r>
              <a:rPr lang="ru-RU" sz="2000" dirty="0"/>
              <a:t>. За </a:t>
            </a:r>
            <a:r>
              <a:rPr lang="ru-RU" sz="2000" dirty="0" err="1"/>
              <a:t>даними</a:t>
            </a:r>
            <a:r>
              <a:rPr lang="ru-RU" sz="2000" dirty="0"/>
              <a:t> </a:t>
            </a:r>
            <a:r>
              <a:rPr lang="ru-RU" sz="2000" dirty="0" err="1"/>
              <a:t>експертів</a:t>
            </a:r>
            <a:r>
              <a:rPr lang="ru-RU" sz="2000" dirty="0"/>
              <a:t>, </a:t>
            </a:r>
            <a:r>
              <a:rPr lang="ru-RU" sz="2000" dirty="0" err="1"/>
              <a:t>двочасова</a:t>
            </a:r>
            <a:r>
              <a:rPr lang="ru-RU" sz="2000" dirty="0"/>
              <a:t> </a:t>
            </a:r>
            <a:r>
              <a:rPr lang="ru-RU" sz="2000" dirty="0" err="1"/>
              <a:t>заочна</a:t>
            </a:r>
            <a:r>
              <a:rPr lang="ru-RU" sz="2000" dirty="0"/>
              <a:t> </a:t>
            </a:r>
            <a:r>
              <a:rPr lang="ru-RU" sz="2000" dirty="0" err="1"/>
              <a:t>конференція</a:t>
            </a:r>
            <a:r>
              <a:rPr lang="ru-RU" sz="2000" dirty="0"/>
              <a:t> </a:t>
            </a:r>
            <a:r>
              <a:rPr lang="ru-RU" sz="2000" dirty="0" err="1"/>
              <a:t>філій</a:t>
            </a:r>
            <a:r>
              <a:rPr lang="ru-RU" sz="2000" dirty="0"/>
              <a:t> </a:t>
            </a:r>
            <a:r>
              <a:rPr lang="ru-RU" sz="2000" dirty="0" err="1"/>
              <a:t>фірми</a:t>
            </a:r>
            <a:r>
              <a:rPr lang="ru-RU" sz="2000" dirty="0"/>
              <a:t> </a:t>
            </a:r>
            <a:r>
              <a:rPr lang="ru-RU" sz="2000" dirty="0" err="1"/>
              <a:t>обходитися</a:t>
            </a:r>
            <a:r>
              <a:rPr lang="ru-RU" sz="2000" dirty="0"/>
              <a:t> в 2-3 тис. </a:t>
            </a:r>
            <a:r>
              <a:rPr lang="ru-RU" sz="2000" dirty="0" err="1"/>
              <a:t>фунтів</a:t>
            </a:r>
            <a:r>
              <a:rPr lang="ru-RU" sz="2000" dirty="0"/>
              <a:t> </a:t>
            </a:r>
            <a:r>
              <a:rPr lang="ru-RU" sz="2000" dirty="0" err="1"/>
              <a:t>стерлінгів</a:t>
            </a:r>
            <a:r>
              <a:rPr lang="ru-RU" sz="2000" dirty="0"/>
              <a:t> </a:t>
            </a:r>
            <a:r>
              <a:rPr lang="ru-RU" sz="2000" dirty="0" err="1"/>
              <a:t>замість</a:t>
            </a:r>
            <a:r>
              <a:rPr lang="ru-RU" sz="2000" dirty="0"/>
              <a:t> 15 тис. , у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обходитися</a:t>
            </a:r>
            <a:r>
              <a:rPr lang="ru-RU" sz="2000" dirty="0"/>
              <a:t> </a:t>
            </a:r>
            <a:r>
              <a:rPr lang="ru-RU" sz="2000" dirty="0" err="1"/>
              <a:t>звичайна</a:t>
            </a:r>
            <a:r>
              <a:rPr lang="ru-RU" sz="2000" dirty="0"/>
              <a:t> </a:t>
            </a:r>
            <a:r>
              <a:rPr lang="ru-RU" sz="2000" dirty="0" err="1"/>
              <a:t>нарада</a:t>
            </a:r>
            <a:r>
              <a:rPr lang="ru-RU" sz="2000" dirty="0"/>
              <a:t>. </a:t>
            </a:r>
            <a:r>
              <a:rPr lang="ru-RU" sz="2000" dirty="0" err="1"/>
              <a:t>Відзначається</a:t>
            </a:r>
            <a:r>
              <a:rPr lang="ru-RU" sz="2000" dirty="0"/>
              <a:t> </a:t>
            </a:r>
            <a:r>
              <a:rPr lang="ru-RU" sz="2000" dirty="0" err="1"/>
              <a:t>особлива</a:t>
            </a:r>
            <a:r>
              <a:rPr lang="ru-RU" sz="2000" dirty="0"/>
              <a:t> роль </a:t>
            </a:r>
            <a:r>
              <a:rPr lang="ru-RU" sz="2000" dirty="0" err="1"/>
              <a:t>бізнесу</a:t>
            </a:r>
            <a:r>
              <a:rPr lang="ru-RU" sz="2000" dirty="0"/>
              <a:t>-центру в </a:t>
            </a:r>
            <a:r>
              <a:rPr lang="ru-RU" sz="2000" dirty="0" err="1"/>
              <a:t>Шенноні</a:t>
            </a:r>
            <a:r>
              <a:rPr lang="ru-RU" sz="2000" dirty="0"/>
              <a:t> (</a:t>
            </a:r>
            <a:r>
              <a:rPr lang="ru-RU" sz="2000" dirty="0" err="1"/>
              <a:t>Ірландія</a:t>
            </a:r>
            <a:r>
              <a:rPr lang="ru-RU" sz="2000" dirty="0"/>
              <a:t>), де </a:t>
            </a:r>
            <a:r>
              <a:rPr lang="ru-RU" sz="2000" dirty="0" err="1"/>
              <a:t>створений</a:t>
            </a:r>
            <a:r>
              <a:rPr lang="ru-RU" sz="2000" dirty="0"/>
              <a:t> </a:t>
            </a:r>
            <a:r>
              <a:rPr lang="ru-RU" sz="2000" dirty="0" err="1"/>
              <a:t>допоміжний</a:t>
            </a:r>
            <a:r>
              <a:rPr lang="ru-RU" sz="2000" dirty="0"/>
              <a:t> </a:t>
            </a:r>
            <a:r>
              <a:rPr lang="ru-RU" sz="2000" dirty="0" err="1"/>
              <a:t>електронний</a:t>
            </a:r>
            <a:r>
              <a:rPr lang="ru-RU" sz="2000" dirty="0"/>
              <a:t> </a:t>
            </a:r>
            <a:r>
              <a:rPr lang="ru-RU" sz="2000" dirty="0" err="1"/>
              <a:t>офіс</a:t>
            </a:r>
            <a:r>
              <a:rPr lang="ru-RU" sz="2000" dirty="0"/>
              <a:t> для </a:t>
            </a:r>
            <a:r>
              <a:rPr lang="ru-RU" sz="2000" dirty="0" err="1"/>
              <a:t>змішаних</a:t>
            </a:r>
            <a:r>
              <a:rPr lang="ru-RU" sz="2000" dirty="0"/>
              <a:t> </a:t>
            </a:r>
            <a:r>
              <a:rPr lang="ru-RU" sz="2000" dirty="0" err="1"/>
              <a:t>фірм</a:t>
            </a:r>
            <a:r>
              <a:rPr lang="ru-RU" sz="2000" dirty="0"/>
              <a:t> </a:t>
            </a:r>
            <a:r>
              <a:rPr lang="ru-RU" sz="2000" dirty="0" err="1"/>
              <a:t>із</a:t>
            </a:r>
            <a:r>
              <a:rPr lang="ru-RU" sz="2000" dirty="0"/>
              <a:t> центрами по </a:t>
            </a:r>
            <a:r>
              <a:rPr lang="ru-RU" sz="2000" dirty="0" err="1"/>
              <a:t>обох</a:t>
            </a:r>
            <a:r>
              <a:rPr lang="ru-RU" sz="2000" dirty="0"/>
              <a:t> </a:t>
            </a:r>
            <a:r>
              <a:rPr lang="ru-RU" sz="2000" dirty="0" err="1"/>
              <a:t>сторони</a:t>
            </a:r>
            <a:r>
              <a:rPr lang="ru-RU" sz="2000" dirty="0"/>
              <a:t> Атлантики (</a:t>
            </a:r>
            <a:r>
              <a:rPr lang="ru-RU" sz="2000" dirty="0" err="1"/>
              <a:t>розрив</a:t>
            </a:r>
            <a:r>
              <a:rPr lang="ru-RU" sz="2000" dirty="0"/>
              <a:t> у часу - 5 годин). </a:t>
            </a:r>
            <a:r>
              <a:rPr lang="ru-RU" sz="2000" dirty="0" err="1"/>
              <a:t>Такий</a:t>
            </a:r>
            <a:r>
              <a:rPr lang="ru-RU" sz="2000" dirty="0"/>
              <a:t> центр </a:t>
            </a:r>
            <a:r>
              <a:rPr lang="ru-RU" sz="2000" dirty="0" err="1"/>
              <a:t>забезпечує</a:t>
            </a:r>
            <a:r>
              <a:rPr lang="ru-RU" sz="2000" dirty="0"/>
              <a:t> </a:t>
            </a:r>
            <a:r>
              <a:rPr lang="ru-RU" sz="2000" dirty="0" err="1"/>
              <a:t>майже</a:t>
            </a:r>
            <a:r>
              <a:rPr lang="ru-RU" sz="2000" dirty="0"/>
              <a:t> </a:t>
            </a:r>
            <a:r>
              <a:rPr lang="ru-RU" sz="2000" dirty="0" err="1"/>
              <a:t>цілодобову</a:t>
            </a:r>
            <a:r>
              <a:rPr lang="ru-RU" sz="2000" dirty="0"/>
              <a:t> роботу </a:t>
            </a:r>
            <a:r>
              <a:rPr lang="ru-RU" sz="2000" dirty="0" err="1"/>
              <a:t>цих</a:t>
            </a:r>
            <a:r>
              <a:rPr lang="ru-RU" sz="2000" dirty="0"/>
              <a:t> </a:t>
            </a:r>
            <a:r>
              <a:rPr lang="ru-RU" sz="2000" dirty="0" err="1"/>
              <a:t>фірм</a:t>
            </a:r>
            <a:r>
              <a:rPr lang="ru-RU" sz="2000" dirty="0"/>
              <a:t>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50120" y="4437112"/>
            <a:ext cx="2571750" cy="21717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3634107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1200233"/>
            <a:ext cx="5976664" cy="3139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6600" dirty="0" smtClean="0"/>
              <a:t>Міжнародна економічна інтеграція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xmlns="" val="1968548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260648"/>
            <a:ext cx="878497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/>
              <a:t>Міжнародна</a:t>
            </a:r>
            <a:r>
              <a:rPr lang="ru-RU" sz="2400" b="1" dirty="0"/>
              <a:t> </a:t>
            </a:r>
            <a:r>
              <a:rPr lang="ru-RU" sz="2400" b="1" dirty="0" err="1"/>
              <a:t>економічна</a:t>
            </a:r>
            <a:r>
              <a:rPr lang="ru-RU" sz="2400" b="1" dirty="0"/>
              <a:t> </a:t>
            </a:r>
            <a:r>
              <a:rPr lang="ru-RU" sz="2400" b="1" dirty="0" err="1"/>
              <a:t>інтеграція</a:t>
            </a:r>
            <a:r>
              <a:rPr lang="ru-RU" sz="2400" b="1" dirty="0"/>
              <a:t> </a:t>
            </a:r>
            <a:r>
              <a:rPr lang="ru-RU" sz="2000" dirty="0"/>
              <a:t>—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вищий</a:t>
            </a:r>
            <a:r>
              <a:rPr lang="ru-RU" sz="2000" dirty="0"/>
              <a:t> </a:t>
            </a:r>
            <a:r>
              <a:rPr lang="ru-RU" sz="2000" dirty="0" err="1"/>
              <a:t>рівень</a:t>
            </a:r>
            <a:r>
              <a:rPr lang="ru-RU" sz="2000" dirty="0"/>
              <a:t> </a:t>
            </a:r>
            <a:r>
              <a:rPr lang="ru-RU" sz="2000" dirty="0" err="1"/>
              <a:t>розвитку</a:t>
            </a:r>
            <a:r>
              <a:rPr lang="ru-RU" sz="2000" dirty="0"/>
              <a:t> </a:t>
            </a:r>
            <a:r>
              <a:rPr lang="ru-RU" sz="2000" dirty="0" err="1"/>
              <a:t>міжнародних</a:t>
            </a:r>
            <a:r>
              <a:rPr lang="ru-RU" sz="2000" dirty="0"/>
              <a:t> </a:t>
            </a:r>
            <a:r>
              <a:rPr lang="ru-RU" sz="2000" dirty="0" err="1"/>
              <a:t>економічних</a:t>
            </a:r>
            <a:r>
              <a:rPr lang="ru-RU" sz="2000" dirty="0"/>
              <a:t> </a:t>
            </a:r>
            <a:r>
              <a:rPr lang="ru-RU" sz="2000" dirty="0" err="1"/>
              <a:t>відносин</a:t>
            </a:r>
            <a:r>
              <a:rPr lang="ru-RU" sz="2000" dirty="0"/>
              <a:t>, коли </a:t>
            </a:r>
            <a:r>
              <a:rPr lang="ru-RU" sz="2000" dirty="0" err="1"/>
              <a:t>інтер­націоналізація</a:t>
            </a:r>
            <a:r>
              <a:rPr lang="ru-RU" sz="2000" dirty="0"/>
              <a:t> </a:t>
            </a:r>
            <a:r>
              <a:rPr lang="ru-RU" sz="2000" dirty="0" err="1"/>
              <a:t>господарського</a:t>
            </a:r>
            <a:r>
              <a:rPr lang="ru-RU" sz="2000" dirty="0"/>
              <a:t> </a:t>
            </a:r>
            <a:r>
              <a:rPr lang="ru-RU" sz="2000" dirty="0" err="1"/>
              <a:t>життя</a:t>
            </a:r>
            <a:r>
              <a:rPr lang="ru-RU" sz="2000" dirty="0"/>
              <a:t> </a:t>
            </a:r>
            <a:r>
              <a:rPr lang="ru-RU" sz="2000" dirty="0" err="1"/>
              <a:t>проявляється</a:t>
            </a:r>
            <a:r>
              <a:rPr lang="ru-RU" sz="2000" dirty="0"/>
              <a:t> у </a:t>
            </a:r>
            <a:r>
              <a:rPr lang="ru-RU" sz="2000" dirty="0" err="1"/>
              <a:t>пе­реплетінні</a:t>
            </a:r>
            <a:r>
              <a:rPr lang="ru-RU" sz="2000" dirty="0"/>
              <a:t> </a:t>
            </a:r>
            <a:r>
              <a:rPr lang="ru-RU" sz="2000" dirty="0" err="1"/>
              <a:t>національних</a:t>
            </a:r>
            <a:r>
              <a:rPr lang="ru-RU" sz="2000" dirty="0"/>
              <a:t> </a:t>
            </a:r>
            <a:r>
              <a:rPr lang="ru-RU" sz="2000" dirty="0" err="1"/>
              <a:t>господарств</a:t>
            </a:r>
            <a:r>
              <a:rPr lang="ru-RU" sz="2000" dirty="0"/>
              <a:t> </a:t>
            </a:r>
            <a:r>
              <a:rPr lang="ru-RU" sz="2000" dirty="0" err="1"/>
              <a:t>двох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кількох</a:t>
            </a:r>
            <a:r>
              <a:rPr lang="ru-RU" sz="2000" dirty="0"/>
              <a:t> </a:t>
            </a:r>
            <a:r>
              <a:rPr lang="ru-RU" sz="2000" dirty="0" err="1"/>
              <a:t>країн</a:t>
            </a:r>
            <a:r>
              <a:rPr lang="ru-RU" sz="2000" dirty="0"/>
              <a:t> та </a:t>
            </a:r>
            <a:r>
              <a:rPr lang="ru-RU" sz="2000" dirty="0" err="1"/>
              <a:t>проведенні</a:t>
            </a:r>
            <a:r>
              <a:rPr lang="ru-RU" sz="2000" dirty="0"/>
              <a:t> ними </a:t>
            </a:r>
            <a:r>
              <a:rPr lang="ru-RU" sz="2000" dirty="0" err="1"/>
              <a:t>узгодженої</a:t>
            </a:r>
            <a:r>
              <a:rPr lang="ru-RU" sz="2000" dirty="0"/>
              <a:t> </a:t>
            </a:r>
            <a:r>
              <a:rPr lang="ru-RU" sz="2000" dirty="0" err="1"/>
              <a:t>міждержавної</a:t>
            </a:r>
            <a:r>
              <a:rPr lang="ru-RU" sz="2000" dirty="0"/>
              <a:t> </a:t>
            </a:r>
            <a:r>
              <a:rPr lang="ru-RU" sz="2000" dirty="0" err="1"/>
              <a:t>тор­говельно-економічної</a:t>
            </a:r>
            <a:r>
              <a:rPr lang="ru-RU" sz="2000" dirty="0"/>
              <a:t> </a:t>
            </a:r>
            <a:r>
              <a:rPr lang="ru-RU" sz="2000" dirty="0" err="1"/>
              <a:t>політики</a:t>
            </a:r>
            <a:r>
              <a:rPr lang="ru-RU" sz="2000" dirty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9659" y="2348880"/>
            <a:ext cx="87748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/>
              <a:t>Динамічний</a:t>
            </a:r>
            <a:r>
              <a:rPr lang="ru-RU" sz="3200" b="1" dirty="0"/>
              <a:t> </a:t>
            </a:r>
            <a:r>
              <a:rPr lang="ru-RU" sz="3200" b="1" dirty="0" err="1"/>
              <a:t>розвиток</a:t>
            </a:r>
            <a:r>
              <a:rPr lang="ru-RU" sz="3200" b="1" dirty="0"/>
              <a:t> </a:t>
            </a:r>
            <a:r>
              <a:rPr lang="ru-RU" sz="3200" b="1" dirty="0" err="1"/>
              <a:t>процесів</a:t>
            </a:r>
            <a:r>
              <a:rPr lang="ru-RU" sz="3200" b="1" dirty="0"/>
              <a:t> </a:t>
            </a:r>
            <a:r>
              <a:rPr lang="ru-RU" sz="3200" b="1" dirty="0" err="1"/>
              <a:t>міжнародної</a:t>
            </a:r>
            <a:r>
              <a:rPr lang="ru-RU" sz="3200" b="1" dirty="0"/>
              <a:t> </a:t>
            </a:r>
            <a:r>
              <a:rPr lang="ru-RU" sz="3200" b="1" dirty="0" err="1"/>
              <a:t>еконо­мічної</a:t>
            </a:r>
            <a:r>
              <a:rPr lang="ru-RU" sz="3200" b="1" dirty="0"/>
              <a:t> </a:t>
            </a:r>
            <a:r>
              <a:rPr lang="ru-RU" sz="3200" b="1" dirty="0" err="1"/>
              <a:t>інтеграції</a:t>
            </a:r>
            <a:r>
              <a:rPr lang="ru-RU" sz="3200" b="1" dirty="0"/>
              <a:t> </a:t>
            </a:r>
            <a:r>
              <a:rPr lang="ru-RU" sz="3200" b="1" dirty="0" err="1"/>
              <a:t>зумовлений</a:t>
            </a:r>
            <a:r>
              <a:rPr lang="ru-RU" sz="3200" b="1" dirty="0"/>
              <a:t>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6593" y="3358240"/>
            <a:ext cx="86409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dirty="0" err="1"/>
              <a:t>економічним</a:t>
            </a:r>
            <a:r>
              <a:rPr lang="ru-RU" dirty="0"/>
              <a:t> </a:t>
            </a:r>
            <a:r>
              <a:rPr lang="ru-RU" dirty="0" err="1"/>
              <a:t>розвитком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 та </a:t>
            </a:r>
            <a:r>
              <a:rPr lang="ru-RU" dirty="0" err="1"/>
              <a:t>регіонів</a:t>
            </a:r>
            <a:r>
              <a:rPr lang="ru-RU" dirty="0"/>
              <a:t> </a:t>
            </a:r>
            <a:r>
              <a:rPr lang="ru-RU" dirty="0" err="1"/>
              <a:t>сві­ту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нерівномірного</a:t>
            </a:r>
            <a:r>
              <a:rPr lang="ru-RU" dirty="0"/>
              <a:t> </a:t>
            </a:r>
            <a:r>
              <a:rPr lang="ru-RU" dirty="0" err="1"/>
              <a:t>розподілу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 smtClean="0"/>
              <a:t>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err="1"/>
              <a:t>закономірностями</a:t>
            </a:r>
            <a:r>
              <a:rPr lang="ru-RU" dirty="0"/>
              <a:t> </a:t>
            </a:r>
            <a:r>
              <a:rPr lang="ru-RU" dirty="0" err="1"/>
              <a:t>науково-технічного</a:t>
            </a:r>
            <a:r>
              <a:rPr lang="ru-RU" dirty="0"/>
              <a:t> </a:t>
            </a:r>
            <a:r>
              <a:rPr lang="ru-RU" dirty="0" err="1"/>
              <a:t>прогресу</a:t>
            </a:r>
            <a:r>
              <a:rPr lang="ru-RU" dirty="0" smtClean="0"/>
              <a:t>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err="1"/>
              <a:t>тенденціями</a:t>
            </a:r>
            <a:r>
              <a:rPr lang="ru-RU" dirty="0"/>
              <a:t> </a:t>
            </a:r>
            <a:r>
              <a:rPr lang="ru-RU" dirty="0" err="1"/>
              <a:t>демографічного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err="1"/>
              <a:t>різким</a:t>
            </a:r>
            <a:r>
              <a:rPr lang="ru-RU" dirty="0"/>
              <a:t> </a:t>
            </a:r>
            <a:r>
              <a:rPr lang="ru-RU" dirty="0" err="1"/>
              <a:t>скороченням</a:t>
            </a:r>
            <a:r>
              <a:rPr lang="ru-RU" dirty="0"/>
              <a:t> </a:t>
            </a:r>
            <a:r>
              <a:rPr lang="ru-RU" dirty="0" err="1"/>
              <a:t>відстаней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транспортно-</a:t>
            </a:r>
            <a:r>
              <a:rPr lang="ru-RU" dirty="0" err="1"/>
              <a:t>комунікаційних</a:t>
            </a:r>
            <a:r>
              <a:rPr lang="ru-RU" dirty="0"/>
              <a:t> мереж</a:t>
            </a:r>
            <a:r>
              <a:rPr lang="ru-RU" dirty="0" smtClean="0"/>
              <a:t>,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err="1"/>
              <a:t>ринковою</a:t>
            </a:r>
            <a:r>
              <a:rPr lang="ru-RU" dirty="0"/>
              <a:t> «</a:t>
            </a:r>
            <a:r>
              <a:rPr lang="ru-RU" dirty="0" err="1"/>
              <a:t>уніфікацією</a:t>
            </a:r>
            <a:r>
              <a:rPr lang="ru-RU" dirty="0"/>
              <a:t>» </a:t>
            </a:r>
            <a:r>
              <a:rPr lang="ru-RU" dirty="0" err="1"/>
              <a:t>економічного</a:t>
            </a:r>
            <a:r>
              <a:rPr lang="ru-RU" dirty="0"/>
              <a:t> </a:t>
            </a:r>
            <a:r>
              <a:rPr lang="ru-RU" dirty="0" err="1" smtClean="0"/>
              <a:t>розвитку</a:t>
            </a:r>
            <a:endParaRPr lang="ru-RU" dirty="0" smtClean="0"/>
          </a:p>
          <a:p>
            <a:pPr marL="285750" indent="-285750">
              <a:buFont typeface="Arial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9872289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0" name="Rectangle 14"/>
          <p:cNvSpPr>
            <a:spLocks noGrp="1" noChangeArrowheads="1"/>
          </p:cNvSpPr>
          <p:nvPr>
            <p:ph type="subTitle" idx="1"/>
          </p:nvPr>
        </p:nvSpPr>
        <p:spPr>
          <a:xfrm>
            <a:off x="468313" y="571500"/>
            <a:ext cx="7991475" cy="5857875"/>
          </a:xfrm>
        </p:spPr>
        <p:txBody>
          <a:bodyPr>
            <a:normAutofit fontScale="25000" lnSpcReduction="20000"/>
          </a:bodyPr>
          <a:lstStyle/>
          <a:p>
            <a:pPr algn="l" eaLnBrk="1" hangingPunct="1">
              <a:lnSpc>
                <a:spcPct val="80000"/>
              </a:lnSpc>
            </a:pPr>
            <a:r>
              <a:rPr lang="uk-UA" sz="12800" b="1" dirty="0" smtClean="0"/>
              <a:t>Сільське господарство -                                           </a:t>
            </a:r>
            <a:r>
              <a:rPr lang="uk-UA" sz="12800" dirty="0" smtClean="0"/>
              <a:t>провідна</a:t>
            </a:r>
            <a:r>
              <a:rPr lang="uk-UA" sz="12800" b="1" dirty="0" smtClean="0"/>
              <a:t> </a:t>
            </a:r>
            <a:r>
              <a:rPr lang="uk-UA" sz="12800" dirty="0" smtClean="0"/>
              <a:t>ланка АПК, яка забезпечує населення продуктами харчування, а промисловість - сировиною.</a:t>
            </a:r>
          </a:p>
          <a:p>
            <a:pPr algn="l" eaLnBrk="1" hangingPunct="1">
              <a:lnSpc>
                <a:spcPct val="80000"/>
              </a:lnSpc>
            </a:pPr>
            <a:endParaRPr lang="uk-UA" sz="12800" dirty="0" smtClean="0"/>
          </a:p>
          <a:p>
            <a:pPr algn="l" eaLnBrk="1" hangingPunct="1">
              <a:lnSpc>
                <a:spcPct val="80000"/>
              </a:lnSpc>
            </a:pPr>
            <a:r>
              <a:rPr lang="uk-UA" sz="12800" b="1" dirty="0" smtClean="0"/>
              <a:t>АПК</a:t>
            </a:r>
            <a:r>
              <a:rPr lang="uk-UA" sz="12800" dirty="0" smtClean="0"/>
              <a:t> - сукупність ланок господарства, які забезпечують </a:t>
            </a:r>
            <a:r>
              <a:rPr lang="uk-UA" sz="12800" b="1" i="1" dirty="0" smtClean="0"/>
              <a:t>виробництво</a:t>
            </a:r>
            <a:r>
              <a:rPr lang="uk-UA" sz="12800" dirty="0" smtClean="0"/>
              <a:t>, </a:t>
            </a:r>
            <a:r>
              <a:rPr lang="uk-UA" sz="12800" b="1" i="1" dirty="0" smtClean="0"/>
              <a:t>зберігання</a:t>
            </a:r>
            <a:r>
              <a:rPr lang="uk-UA" sz="12800" dirty="0" smtClean="0"/>
              <a:t>, </a:t>
            </a:r>
            <a:r>
              <a:rPr lang="uk-UA" sz="12800" b="1" i="1" dirty="0" smtClean="0"/>
              <a:t>переробку</a:t>
            </a:r>
            <a:r>
              <a:rPr lang="uk-UA" sz="12800" dirty="0" smtClean="0"/>
              <a:t> та </a:t>
            </a:r>
            <a:r>
              <a:rPr lang="uk-UA" sz="12800" b="1" i="1" dirty="0" smtClean="0"/>
              <a:t>збут</a:t>
            </a:r>
            <a:r>
              <a:rPr lang="uk-UA" sz="12800" dirty="0" smtClean="0"/>
              <a:t> сільськогосподарської продукції.</a:t>
            </a:r>
          </a:p>
          <a:p>
            <a:pPr algn="l" eaLnBrk="1" hangingPunct="1">
              <a:lnSpc>
                <a:spcPct val="80000"/>
              </a:lnSpc>
            </a:pPr>
            <a:endParaRPr lang="uk-UA" sz="12800" b="1" dirty="0" smtClean="0"/>
          </a:p>
          <a:p>
            <a:pPr algn="l" eaLnBrk="1" hangingPunct="1">
              <a:lnSpc>
                <a:spcPct val="80000"/>
              </a:lnSpc>
            </a:pPr>
            <a:r>
              <a:rPr lang="uk-UA" sz="12800" b="1" dirty="0" smtClean="0"/>
              <a:t>Сільське господарство </a:t>
            </a:r>
            <a:r>
              <a:rPr lang="uk-UA" sz="12800" dirty="0" smtClean="0"/>
              <a:t>- галузь, що займається вирощуванням         сільськогосподарських культур та розведенням с/г тварин.</a:t>
            </a:r>
          </a:p>
          <a:p>
            <a:pPr algn="l" eaLnBrk="1" hangingPunct="1">
              <a:lnSpc>
                <a:spcPct val="80000"/>
              </a:lnSpc>
            </a:pPr>
            <a:endParaRPr lang="uk-UA" sz="12800" dirty="0" smtClean="0"/>
          </a:p>
          <a:p>
            <a:pPr algn="l" eaLnBrk="1" hangingPunct="1">
              <a:lnSpc>
                <a:spcPct val="80000"/>
              </a:lnSpc>
            </a:pPr>
            <a:endParaRPr lang="uk-UA" sz="12800" dirty="0" smtClean="0"/>
          </a:p>
          <a:p>
            <a:pPr algn="l" eaLnBrk="1" hangingPunct="1">
              <a:lnSpc>
                <a:spcPct val="80000"/>
              </a:lnSpc>
            </a:pPr>
            <a:endParaRPr lang="uk-UA" sz="1500" dirty="0" smtClean="0"/>
          </a:p>
          <a:p>
            <a:pPr algn="l" eaLnBrk="1" hangingPunct="1">
              <a:lnSpc>
                <a:spcPct val="80000"/>
              </a:lnSpc>
            </a:pPr>
            <a:endParaRPr lang="uk-UA" sz="1500" dirty="0" smtClean="0"/>
          </a:p>
          <a:p>
            <a:pPr algn="l" eaLnBrk="1" hangingPunct="1">
              <a:lnSpc>
                <a:spcPct val="80000"/>
              </a:lnSpc>
            </a:pPr>
            <a:endParaRPr lang="uk-UA" sz="1500" dirty="0" smtClean="0"/>
          </a:p>
          <a:p>
            <a:pPr algn="l" eaLnBrk="1" hangingPunct="1">
              <a:lnSpc>
                <a:spcPct val="80000"/>
              </a:lnSpc>
            </a:pPr>
            <a:endParaRPr lang="uk-UA" sz="1500" dirty="0" smtClean="0"/>
          </a:p>
          <a:p>
            <a:pPr algn="l" eaLnBrk="1" hangingPunct="1">
              <a:lnSpc>
                <a:spcPct val="80000"/>
              </a:lnSpc>
            </a:pPr>
            <a:endParaRPr lang="uk-UA" sz="1500" dirty="0" smtClean="0"/>
          </a:p>
          <a:p>
            <a:pPr algn="l" eaLnBrk="1" hangingPunct="1">
              <a:lnSpc>
                <a:spcPct val="80000"/>
              </a:lnSpc>
            </a:pPr>
            <a:endParaRPr lang="uk-UA" sz="1500" dirty="0" smtClean="0"/>
          </a:p>
          <a:p>
            <a:pPr algn="l" eaLnBrk="1" hangingPunct="1">
              <a:lnSpc>
                <a:spcPct val="80000"/>
              </a:lnSpc>
            </a:pPr>
            <a:endParaRPr lang="uk-UA" sz="1500" dirty="0" smtClean="0"/>
          </a:p>
          <a:p>
            <a:pPr algn="l" eaLnBrk="1" hangingPunct="1">
              <a:lnSpc>
                <a:spcPct val="80000"/>
              </a:lnSpc>
            </a:pPr>
            <a:endParaRPr lang="uk-UA" sz="1500" dirty="0" smtClean="0"/>
          </a:p>
          <a:p>
            <a:pPr algn="l" eaLnBrk="1" hangingPunct="1">
              <a:lnSpc>
                <a:spcPct val="80000"/>
              </a:lnSpc>
            </a:pPr>
            <a:endParaRPr lang="uk-UA" sz="1500" dirty="0" smtClean="0"/>
          </a:p>
          <a:p>
            <a:pPr algn="l" eaLnBrk="1" hangingPunct="1">
              <a:lnSpc>
                <a:spcPct val="80000"/>
              </a:lnSpc>
            </a:pPr>
            <a:endParaRPr lang="uk-UA" sz="1500" dirty="0" smtClean="0"/>
          </a:p>
          <a:p>
            <a:pPr algn="l" eaLnBrk="1" hangingPunct="1">
              <a:lnSpc>
                <a:spcPct val="80000"/>
              </a:lnSpc>
            </a:pPr>
            <a:endParaRPr lang="uk-UA" sz="1500" dirty="0" smtClean="0"/>
          </a:p>
          <a:p>
            <a:pPr algn="l" eaLnBrk="1" hangingPunct="1">
              <a:lnSpc>
                <a:spcPct val="80000"/>
              </a:lnSpc>
            </a:pPr>
            <a:endParaRPr lang="uk-UA" sz="1500" dirty="0" smtClean="0"/>
          </a:p>
          <a:p>
            <a:pPr algn="l" eaLnBrk="1" hangingPunct="1">
              <a:lnSpc>
                <a:spcPct val="80000"/>
              </a:lnSpc>
            </a:pPr>
            <a:endParaRPr lang="uk-UA" sz="1500" dirty="0" smtClean="0"/>
          </a:p>
          <a:p>
            <a:pPr algn="l" eaLnBrk="1" hangingPunct="1">
              <a:lnSpc>
                <a:spcPct val="80000"/>
              </a:lnSpc>
            </a:pPr>
            <a:endParaRPr lang="uk-UA" sz="1500" dirty="0" smtClean="0"/>
          </a:p>
          <a:p>
            <a:pPr algn="l" eaLnBrk="1" hangingPunct="1">
              <a:lnSpc>
                <a:spcPct val="80000"/>
              </a:lnSpc>
            </a:pPr>
            <a:endParaRPr lang="uk-UA" sz="1500" dirty="0" smtClean="0"/>
          </a:p>
          <a:p>
            <a:pPr algn="l" eaLnBrk="1" hangingPunct="1">
              <a:lnSpc>
                <a:spcPct val="80000"/>
              </a:lnSpc>
            </a:pPr>
            <a:endParaRPr lang="uk-UA" sz="1500" dirty="0" smtClean="0"/>
          </a:p>
          <a:p>
            <a:pPr algn="l" eaLnBrk="1" hangingPunct="1">
              <a:lnSpc>
                <a:spcPct val="80000"/>
              </a:lnSpc>
            </a:pPr>
            <a:r>
              <a:rPr lang="uk-UA" sz="1500" dirty="0" smtClean="0"/>
              <a:t>.</a:t>
            </a:r>
          </a:p>
          <a:p>
            <a:pPr algn="l" eaLnBrk="1" hangingPunct="1">
              <a:lnSpc>
                <a:spcPct val="80000"/>
              </a:lnSpc>
            </a:pPr>
            <a:endParaRPr lang="uk-UA" sz="1500" dirty="0" smtClean="0"/>
          </a:p>
          <a:p>
            <a:pPr algn="l" eaLnBrk="1" hangingPunct="1">
              <a:lnSpc>
                <a:spcPct val="80000"/>
              </a:lnSpc>
            </a:pPr>
            <a:endParaRPr lang="uk-UA" sz="1500" dirty="0" smtClean="0"/>
          </a:p>
          <a:p>
            <a:pPr algn="l" eaLnBrk="1" hangingPunct="1">
              <a:lnSpc>
                <a:spcPct val="80000"/>
              </a:lnSpc>
            </a:pPr>
            <a:endParaRPr lang="uk-UA" sz="1600" dirty="0" smtClean="0"/>
          </a:p>
          <a:p>
            <a:pPr algn="l" eaLnBrk="1" hangingPunct="1">
              <a:lnSpc>
                <a:spcPct val="80000"/>
              </a:lnSpc>
            </a:pPr>
            <a:endParaRPr lang="uk-UA" sz="1600" dirty="0" smtClean="0"/>
          </a:p>
          <a:p>
            <a:pPr algn="l" eaLnBrk="1" hangingPunct="1">
              <a:lnSpc>
                <a:spcPct val="80000"/>
              </a:lnSpc>
            </a:pPr>
            <a:endParaRPr lang="uk-UA" sz="1600" dirty="0" smtClean="0"/>
          </a:p>
          <a:p>
            <a:pPr algn="l" eaLnBrk="1" hangingPunct="1">
              <a:lnSpc>
                <a:spcPct val="80000"/>
              </a:lnSpc>
            </a:pPr>
            <a:endParaRPr lang="uk-UA" sz="1600" dirty="0" smtClean="0"/>
          </a:p>
          <a:p>
            <a:pPr algn="l" eaLnBrk="1" hangingPunct="1">
              <a:lnSpc>
                <a:spcPct val="80000"/>
              </a:lnSpc>
            </a:pPr>
            <a:endParaRPr lang="uk-UA" sz="1600" dirty="0" smtClean="0"/>
          </a:p>
          <a:p>
            <a:pPr eaLnBrk="1" hangingPunct="1">
              <a:lnSpc>
                <a:spcPct val="80000"/>
              </a:lnSpc>
            </a:pPr>
            <a:r>
              <a:rPr lang="uk-UA" sz="1600" dirty="0" smtClean="0"/>
              <a:t> 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1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1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110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110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4110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4110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0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849694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/>
              <a:t>Світове</a:t>
            </a:r>
            <a:r>
              <a:rPr lang="ru-RU" sz="2400" dirty="0" smtClean="0"/>
              <a:t> </a:t>
            </a:r>
            <a:r>
              <a:rPr lang="ru-RU" sz="2400" dirty="0" err="1"/>
              <a:t>господарсво</a:t>
            </a:r>
            <a:r>
              <a:rPr lang="ru-RU" sz="2400" dirty="0"/>
              <a:t> </a:t>
            </a:r>
            <a:r>
              <a:rPr lang="ru-RU" sz="2400" dirty="0" err="1"/>
              <a:t>формується</a:t>
            </a:r>
            <a:r>
              <a:rPr lang="ru-RU" sz="2400" dirty="0"/>
              <a:t> як </a:t>
            </a:r>
            <a:r>
              <a:rPr lang="ru-RU" sz="2400" dirty="0" err="1"/>
              <a:t>сукупність</a:t>
            </a:r>
            <a:r>
              <a:rPr lang="ru-RU" sz="2400" dirty="0"/>
              <a:t> </a:t>
            </a:r>
            <a:r>
              <a:rPr lang="ru-RU" sz="2400" dirty="0" err="1"/>
              <a:t>національних</a:t>
            </a:r>
            <a:r>
              <a:rPr lang="ru-RU" sz="2400" dirty="0"/>
              <a:t> </a:t>
            </a:r>
            <a:r>
              <a:rPr lang="ru-RU" sz="2400" dirty="0" err="1"/>
              <a:t>господарств</a:t>
            </a:r>
            <a:r>
              <a:rPr lang="ru-RU" sz="2400" dirty="0"/>
              <a:t>, тому </a:t>
            </a:r>
            <a:r>
              <a:rPr lang="ru-RU" sz="2400" dirty="0" err="1"/>
              <a:t>цілком</a:t>
            </a:r>
            <a:r>
              <a:rPr lang="ru-RU" sz="2400" dirty="0"/>
              <a:t> очевидно,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закони</a:t>
            </a:r>
            <a:r>
              <a:rPr lang="ru-RU" sz="2400" dirty="0"/>
              <a:t>, </a:t>
            </a:r>
            <a:r>
              <a:rPr lang="ru-RU" sz="2400" dirty="0" err="1"/>
              <a:t>регулюючі</a:t>
            </a:r>
            <a:r>
              <a:rPr lang="ru-RU" sz="2400" dirty="0"/>
              <a:t> </a:t>
            </a:r>
            <a:r>
              <a:rPr lang="ru-RU" sz="2400" dirty="0" err="1"/>
              <a:t>національні</a:t>
            </a:r>
            <a:r>
              <a:rPr lang="ru-RU" sz="2400" dirty="0"/>
              <a:t> </a:t>
            </a:r>
            <a:r>
              <a:rPr lang="ru-RU" sz="2400" dirty="0" err="1"/>
              <a:t>економіки</a:t>
            </a:r>
            <a:r>
              <a:rPr lang="ru-RU" sz="2400" dirty="0"/>
              <a:t>, </a:t>
            </a:r>
            <a:r>
              <a:rPr lang="ru-RU" sz="2400" dirty="0" err="1"/>
              <a:t>повинні</a:t>
            </a:r>
            <a:r>
              <a:rPr lang="ru-RU" sz="2400" dirty="0"/>
              <a:t> </a:t>
            </a:r>
            <a:r>
              <a:rPr lang="ru-RU" sz="2400" dirty="0" err="1"/>
              <a:t>розповсюджувати</a:t>
            </a:r>
            <a:r>
              <a:rPr lang="ru-RU" sz="2400" dirty="0"/>
              <a:t> </a:t>
            </a:r>
            <a:r>
              <a:rPr lang="ru-RU" sz="2400" dirty="0" err="1"/>
              <a:t>свій</a:t>
            </a:r>
            <a:r>
              <a:rPr lang="ru-RU" sz="2400" dirty="0"/>
              <a:t> </a:t>
            </a:r>
            <a:r>
              <a:rPr lang="ru-RU" sz="2400" dirty="0" err="1"/>
              <a:t>вплив</a:t>
            </a:r>
            <a:r>
              <a:rPr lang="ru-RU" sz="2400" dirty="0"/>
              <a:t> </a:t>
            </a:r>
            <a:r>
              <a:rPr lang="ru-RU" sz="2400" dirty="0" err="1"/>
              <a:t>іна</a:t>
            </a:r>
            <a:r>
              <a:rPr lang="ru-RU" sz="2400" dirty="0"/>
              <a:t> </a:t>
            </a:r>
            <a:r>
              <a:rPr lang="ru-RU" sz="2400" dirty="0" err="1"/>
              <a:t>світовий</a:t>
            </a:r>
            <a:r>
              <a:rPr lang="ru-RU" sz="2400" dirty="0"/>
              <a:t> </a:t>
            </a:r>
            <a:r>
              <a:rPr lang="ru-RU" sz="2400" dirty="0" err="1"/>
              <a:t>господарський</a:t>
            </a:r>
            <a:r>
              <a:rPr lang="ru-RU" sz="2400" dirty="0"/>
              <a:t> </a:t>
            </a:r>
            <a:r>
              <a:rPr lang="ru-RU" sz="2400" dirty="0" err="1"/>
              <a:t>рівень</a:t>
            </a:r>
            <a:r>
              <a:rPr lang="ru-RU" sz="2400" dirty="0"/>
              <a:t>, </a:t>
            </a:r>
            <a:r>
              <a:rPr lang="ru-RU" sz="2400" dirty="0" err="1"/>
              <a:t>набуваючи</a:t>
            </a:r>
            <a:r>
              <a:rPr lang="ru-RU" sz="2400" dirty="0"/>
              <a:t>, </a:t>
            </a:r>
            <a:r>
              <a:rPr lang="ru-RU" sz="2400" dirty="0" err="1"/>
              <a:t>звичайно</a:t>
            </a:r>
            <a:r>
              <a:rPr lang="ru-RU" sz="2400" dirty="0"/>
              <a:t>, </a:t>
            </a:r>
            <a:r>
              <a:rPr lang="ru-RU" sz="2400" dirty="0" err="1"/>
              <a:t>певної</a:t>
            </a:r>
            <a:r>
              <a:rPr lang="ru-RU" sz="2400" dirty="0"/>
              <a:t> </a:t>
            </a:r>
            <a:r>
              <a:rPr lang="ru-RU" sz="2400" dirty="0" err="1"/>
              <a:t>специфіки</a:t>
            </a:r>
            <a:r>
              <a:rPr lang="ru-RU" sz="2400" dirty="0"/>
              <a:t>. Не </a:t>
            </a:r>
            <a:r>
              <a:rPr lang="ru-RU" sz="2400" dirty="0" err="1"/>
              <a:t>всі</a:t>
            </a:r>
            <a:r>
              <a:rPr lang="ru-RU" sz="2400" dirty="0"/>
              <a:t> </a:t>
            </a:r>
            <a:r>
              <a:rPr lang="ru-RU" sz="2400" dirty="0" err="1"/>
              <a:t>економічні</a:t>
            </a:r>
            <a:r>
              <a:rPr lang="ru-RU" sz="2400" dirty="0"/>
              <a:t> </a:t>
            </a:r>
            <a:r>
              <a:rPr lang="ru-RU" sz="2400" dirty="0" err="1"/>
              <a:t>закони</a:t>
            </a:r>
            <a:r>
              <a:rPr lang="ru-RU" sz="2400" dirty="0"/>
              <a:t>, особливо </a:t>
            </a:r>
            <a:r>
              <a:rPr lang="ru-RU" sz="2400" dirty="0" err="1"/>
              <a:t>специфічні</a:t>
            </a:r>
            <a:r>
              <a:rPr lang="ru-RU" sz="2400" dirty="0"/>
              <a:t>, </a:t>
            </a:r>
            <a:r>
              <a:rPr lang="ru-RU" sz="2400" dirty="0" err="1"/>
              <a:t>проявляються</a:t>
            </a:r>
            <a:r>
              <a:rPr lang="ru-RU" sz="2400" dirty="0"/>
              <a:t> на </a:t>
            </a:r>
            <a:r>
              <a:rPr lang="ru-RU" sz="2400" dirty="0" err="1"/>
              <a:t>світовому</a:t>
            </a:r>
            <a:r>
              <a:rPr lang="ru-RU" sz="2400" dirty="0"/>
              <a:t> </a:t>
            </a:r>
            <a:r>
              <a:rPr lang="ru-RU" sz="2400" dirty="0" err="1"/>
              <a:t>рівні</a:t>
            </a:r>
            <a:r>
              <a:rPr lang="ru-RU" sz="2400" dirty="0"/>
              <a:t> в </a:t>
            </a:r>
            <a:r>
              <a:rPr lang="ru-RU" sz="2400" dirty="0" err="1"/>
              <a:t>однаковій</a:t>
            </a:r>
            <a:r>
              <a:rPr lang="ru-RU" sz="2400" dirty="0"/>
              <a:t> </a:t>
            </a:r>
            <a:r>
              <a:rPr lang="ru-RU" sz="2400" dirty="0" err="1"/>
              <a:t>мірі</a:t>
            </a:r>
            <a:r>
              <a:rPr lang="ru-RU" sz="2400" dirty="0"/>
              <a:t>. </a:t>
            </a:r>
            <a:r>
              <a:rPr lang="ru-RU" sz="2400" dirty="0" err="1"/>
              <a:t>Залежить</a:t>
            </a:r>
            <a:r>
              <a:rPr lang="ru-RU" sz="2400" dirty="0"/>
              <a:t>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багатьох</a:t>
            </a:r>
            <a:r>
              <a:rPr lang="ru-RU" sz="2400" dirty="0"/>
              <a:t> </a:t>
            </a:r>
            <a:r>
              <a:rPr lang="ru-RU" sz="2400" dirty="0" err="1"/>
              <a:t>факторів</a:t>
            </a:r>
            <a:r>
              <a:rPr lang="ru-RU" sz="2400" dirty="0"/>
              <a:t> і </a:t>
            </a:r>
            <a:r>
              <a:rPr lang="ru-RU" sz="2400" dirty="0" err="1"/>
              <a:t>передусім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рівня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</a:t>
            </a:r>
            <a:r>
              <a:rPr lang="ru-RU" sz="2400" dirty="0" err="1"/>
              <a:t>інтеграційних</a:t>
            </a:r>
            <a:r>
              <a:rPr lang="ru-RU" sz="2400" dirty="0"/>
              <a:t> </a:t>
            </a:r>
            <a:r>
              <a:rPr lang="ru-RU" sz="2400" dirty="0" err="1"/>
              <a:t>процесів</a:t>
            </a:r>
            <a:r>
              <a:rPr lang="ru-RU" sz="2400" dirty="0"/>
              <a:t>.</a:t>
            </a:r>
          </a:p>
          <a:p>
            <a:r>
              <a:rPr lang="ru-RU" sz="2400" dirty="0" err="1"/>
              <a:t>Основним</a:t>
            </a:r>
            <a:r>
              <a:rPr lang="ru-RU" sz="2400" dirty="0"/>
              <a:t> </a:t>
            </a:r>
            <a:r>
              <a:rPr lang="ru-RU" sz="2400" dirty="0" err="1"/>
              <a:t>середовищем</a:t>
            </a:r>
            <a:r>
              <a:rPr lang="ru-RU" sz="2400" dirty="0"/>
              <a:t>, в </a:t>
            </a:r>
            <a:r>
              <a:rPr lang="ru-RU" sz="2400" dirty="0" err="1"/>
              <a:t>якому</a:t>
            </a:r>
            <a:r>
              <a:rPr lang="ru-RU" sz="2400" dirty="0"/>
              <a:t> </a:t>
            </a:r>
            <a:r>
              <a:rPr lang="ru-RU" sz="2400" dirty="0" err="1"/>
              <a:t>відбувається</a:t>
            </a:r>
            <a:r>
              <a:rPr lang="ru-RU" sz="2400" dirty="0"/>
              <a:t> </a:t>
            </a:r>
            <a:r>
              <a:rPr lang="ru-RU" sz="2400" dirty="0" err="1"/>
              <a:t>формування</a:t>
            </a:r>
            <a:r>
              <a:rPr lang="ru-RU" sz="2400" dirty="0"/>
              <a:t> </a:t>
            </a:r>
            <a:r>
              <a:rPr lang="ru-RU" sz="2400" dirty="0" err="1"/>
              <a:t>свсітового</a:t>
            </a:r>
            <a:r>
              <a:rPr lang="ru-RU" sz="2400" dirty="0"/>
              <a:t> </a:t>
            </a:r>
            <a:r>
              <a:rPr lang="ru-RU" sz="2400" dirty="0" err="1"/>
              <a:t>господарства</a:t>
            </a:r>
            <a:r>
              <a:rPr lang="ru-RU" sz="2400" dirty="0"/>
              <a:t>, є </a:t>
            </a:r>
            <a:r>
              <a:rPr lang="ru-RU" sz="2400" dirty="0" err="1"/>
              <a:t>ринкове</a:t>
            </a:r>
            <a:r>
              <a:rPr lang="ru-RU" sz="2400" dirty="0"/>
              <a:t> </a:t>
            </a:r>
            <a:r>
              <a:rPr lang="ru-RU" sz="2400" dirty="0" err="1"/>
              <a:t>середовище</a:t>
            </a:r>
            <a:r>
              <a:rPr lang="ru-RU" sz="2400" dirty="0"/>
              <a:t>. А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означає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практично </a:t>
            </a:r>
            <a:r>
              <a:rPr lang="ru-RU" sz="2400" dirty="0" err="1"/>
              <a:t>всі</a:t>
            </a:r>
            <a:r>
              <a:rPr lang="ru-RU" sz="2400" dirty="0"/>
              <a:t> </a:t>
            </a:r>
            <a:r>
              <a:rPr lang="ru-RU" sz="2400" dirty="0" err="1"/>
              <a:t>відносини</a:t>
            </a:r>
            <a:r>
              <a:rPr lang="ru-RU" sz="2400" dirty="0"/>
              <a:t> </a:t>
            </a:r>
            <a:r>
              <a:rPr lang="ru-RU" sz="2400" dirty="0" err="1"/>
              <a:t>функціонування</a:t>
            </a:r>
            <a:r>
              <a:rPr lang="ru-RU" sz="2400" dirty="0"/>
              <a:t> </a:t>
            </a:r>
            <a:r>
              <a:rPr lang="ru-RU" sz="2400" dirty="0" err="1"/>
              <a:t>світової</a:t>
            </a:r>
            <a:r>
              <a:rPr lang="ru-RU" sz="2400" dirty="0"/>
              <a:t> </a:t>
            </a:r>
            <a:r>
              <a:rPr lang="ru-RU" sz="2400" dirty="0" err="1"/>
              <a:t>економіки</a:t>
            </a:r>
            <a:r>
              <a:rPr lang="ru-RU" sz="2400" dirty="0"/>
              <a:t>, особливо на </a:t>
            </a:r>
            <a:r>
              <a:rPr lang="ru-RU" sz="2400" dirty="0" err="1"/>
              <a:t>сучасному</a:t>
            </a:r>
            <a:r>
              <a:rPr lang="ru-RU" sz="2400" dirty="0"/>
              <a:t> </a:t>
            </a:r>
            <a:r>
              <a:rPr lang="ru-RU" sz="2400" dirty="0" err="1"/>
              <a:t>етапі</a:t>
            </a:r>
            <a:r>
              <a:rPr lang="ru-RU" sz="2400" dirty="0"/>
              <a:t>, коли вона </a:t>
            </a:r>
            <a:r>
              <a:rPr lang="ru-RU" sz="2400" dirty="0" err="1"/>
              <a:t>знову</a:t>
            </a:r>
            <a:r>
              <a:rPr lang="ru-RU" sz="2400" dirty="0"/>
              <a:t> </a:t>
            </a:r>
            <a:r>
              <a:rPr lang="ru-RU" sz="2400" dirty="0" err="1"/>
              <a:t>набуває</a:t>
            </a:r>
            <a:r>
              <a:rPr lang="ru-RU" sz="2400" dirty="0"/>
              <a:t> </a:t>
            </a:r>
            <a:r>
              <a:rPr lang="ru-RU" sz="2400" dirty="0" err="1"/>
              <a:t>форми</a:t>
            </a:r>
            <a:r>
              <a:rPr lang="ru-RU" sz="2400" dirty="0"/>
              <a:t> </a:t>
            </a:r>
            <a:r>
              <a:rPr lang="ru-RU" sz="2400" dirty="0" err="1"/>
              <a:t>всесвітнього</a:t>
            </a:r>
            <a:r>
              <a:rPr lang="ru-RU" sz="2400" dirty="0"/>
              <a:t> </a:t>
            </a:r>
            <a:r>
              <a:rPr lang="ru-RU" sz="2400" dirty="0" err="1"/>
              <a:t>капіталізму</a:t>
            </a:r>
            <a:r>
              <a:rPr lang="ru-RU" sz="2400" dirty="0"/>
              <a:t>, </a:t>
            </a:r>
            <a:r>
              <a:rPr lang="ru-RU" sz="2400" dirty="0" err="1"/>
              <a:t>опосередковуються</a:t>
            </a:r>
            <a:r>
              <a:rPr lang="ru-RU" sz="2400" dirty="0"/>
              <a:t> через </a:t>
            </a:r>
            <a:r>
              <a:rPr lang="ru-RU" sz="2400" dirty="0" err="1"/>
              <a:t>мінові</a:t>
            </a:r>
            <a:r>
              <a:rPr lang="ru-RU" sz="2400" dirty="0"/>
              <a:t> </a:t>
            </a:r>
            <a:r>
              <a:rPr lang="ru-RU" sz="2400" dirty="0" err="1"/>
              <a:t>відносини</a:t>
            </a:r>
            <a:r>
              <a:rPr lang="ru-RU" sz="2400" dirty="0"/>
              <a:t>, </a:t>
            </a:r>
            <a:r>
              <a:rPr lang="ru-RU" sz="2400" dirty="0" err="1"/>
              <a:t>основним</a:t>
            </a:r>
            <a:r>
              <a:rPr lang="ru-RU" sz="2400" dirty="0"/>
              <a:t> регулятором </a:t>
            </a:r>
            <a:r>
              <a:rPr lang="ru-RU" sz="2400" dirty="0" err="1"/>
              <a:t>яких</a:t>
            </a:r>
            <a:r>
              <a:rPr lang="ru-RU" sz="2400" dirty="0"/>
              <a:t> </a:t>
            </a:r>
            <a:r>
              <a:rPr lang="ru-RU" sz="2400" dirty="0" err="1"/>
              <a:t>виступає</a:t>
            </a:r>
            <a:r>
              <a:rPr lang="ru-RU" sz="2400" dirty="0"/>
              <a:t> закон </a:t>
            </a:r>
            <a:r>
              <a:rPr lang="ru-RU" sz="2400" dirty="0" err="1"/>
              <a:t>вартос</a:t>
            </a:r>
            <a:r>
              <a:rPr lang="ru-RU" dirty="0" err="1"/>
              <a:t>ті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669468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1" name="Rectangle 71"/>
          <p:cNvSpPr>
            <a:spLocks noGrp="1" noChangeArrowheads="1"/>
          </p:cNvSpPr>
          <p:nvPr>
            <p:ph type="body" idx="1"/>
          </p:nvPr>
        </p:nvSpPr>
        <p:spPr>
          <a:xfrm>
            <a:off x="285720" y="214290"/>
            <a:ext cx="8642350" cy="5907087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uk-UA" sz="2000" dirty="0" smtClean="0"/>
              <a:t>  </a:t>
            </a:r>
            <a:r>
              <a:rPr lang="uk-UA" sz="2400" b="1" dirty="0" smtClean="0"/>
              <a:t> Умови, що необхідні  для розвитку  сільського господарства</a:t>
            </a:r>
            <a:endParaRPr lang="ru-RU" sz="2400" b="1" dirty="0" smtClean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xmlns="" val="990888183"/>
              </p:ext>
            </p:extLst>
          </p:nvPr>
        </p:nvGraphicFramePr>
        <p:xfrm>
          <a:off x="179512" y="1052736"/>
          <a:ext cx="8712968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0708B2F-DAE1-47E2-903B-02AD6283AC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graphicEl>
                                              <a:dgm id="{A0708B2F-DAE1-47E2-903B-02AD6283AC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graphicEl>
                                              <a:dgm id="{A0708B2F-DAE1-47E2-903B-02AD6283AC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C02162D-8FAA-4D90-A513-0725A3D852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graphicEl>
                                              <a:dgm id="{EC02162D-8FAA-4D90-A513-0725A3D852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graphicEl>
                                              <a:dgm id="{EC02162D-8FAA-4D90-A513-0725A3D852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8DA0157-A3D6-4357-9966-443C5F618F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graphicEl>
                                              <a:dgm id="{48DA0157-A3D6-4357-9966-443C5F618F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graphicEl>
                                              <a:dgm id="{48DA0157-A3D6-4357-9966-443C5F618F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D932DF0-572F-4BDA-BAD7-481639D184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graphicEl>
                                              <a:dgm id="{2D932DF0-572F-4BDA-BAD7-481639D184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graphicEl>
                                              <a:dgm id="{2D932DF0-572F-4BDA-BAD7-481639D184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1904EA4-2C40-4232-8FA5-5610160444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graphicEl>
                                              <a:dgm id="{C1904EA4-2C40-4232-8FA5-5610160444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graphicEl>
                                              <a:dgm id="{C1904EA4-2C40-4232-8FA5-5610160444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15512FE-3CEF-44FD-A2DD-79289B7473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graphicEl>
                                              <a:dgm id="{615512FE-3CEF-44FD-A2DD-79289B7473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graphicEl>
                                              <a:dgm id="{615512FE-3CEF-44FD-A2DD-79289B7473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666F8E4-598E-404B-A0DF-A95727A2C0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graphicEl>
                                              <a:dgm id="{5666F8E4-598E-404B-A0DF-A95727A2C0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graphicEl>
                                              <a:dgm id="{5666F8E4-598E-404B-A0DF-A95727A2C0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A3D8CB3-4928-4276-973E-1B217D9E4D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graphicEl>
                                              <a:dgm id="{FA3D8CB3-4928-4276-973E-1B217D9E4D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graphicEl>
                                              <a:dgm id="{FA3D8CB3-4928-4276-973E-1B217D9E4D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E1E1422-2077-4684-A5AD-2AD40D624A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>
                                            <p:graphicEl>
                                              <a:dgm id="{EE1E1422-2077-4684-A5AD-2AD40D624A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>
                                            <p:graphicEl>
                                              <a:dgm id="{EE1E1422-2077-4684-A5AD-2AD40D624A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FC10177-8EAC-45D8-A77C-B989B0ACA7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">
                                            <p:graphicEl>
                                              <a:dgm id="{DFC10177-8EAC-45D8-A77C-B989B0ACA7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">
                                            <p:graphicEl>
                                              <a:dgm id="{DFC10177-8EAC-45D8-A77C-B989B0ACA7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DE7BE58-92EC-4FA3-9558-28BBE9F179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graphicEl>
                                              <a:dgm id="{ADE7BE58-92EC-4FA3-9558-28BBE9F179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">
                                            <p:graphicEl>
                                              <a:dgm id="{ADE7BE58-92EC-4FA3-9558-28BBE9F179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6A8D9B1-0860-4089-A46F-B9E2304FC8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graphicEl>
                                              <a:dgm id="{16A8D9B1-0860-4089-A46F-B9E2304FC8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graphicEl>
                                              <a:dgm id="{16A8D9B1-0860-4089-A46F-B9E2304FC8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0C2A8AF-0E61-4F0A-A9C5-B056AFEA95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">
                                            <p:graphicEl>
                                              <a:dgm id="{A0C2A8AF-0E61-4F0A-A9C5-B056AFEA95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graphicEl>
                                              <a:dgm id="{A0C2A8AF-0E61-4F0A-A9C5-B056AFEA95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9442E38-BB8A-4716-A5BC-486ACCA924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">
                                            <p:graphicEl>
                                              <a:dgm id="{59442E38-BB8A-4716-A5BC-486ACCA924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">
                                            <p:graphicEl>
                                              <a:dgm id="{59442E38-BB8A-4716-A5BC-486ACCA924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500"/>
                            </p:stCondLst>
                            <p:childTnLst>
                              <p:par>
                                <p:cTn id="8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F2B2B29-7529-43AC-8B6B-8C9CBF1388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">
                                            <p:graphicEl>
                                              <a:dgm id="{EF2B2B29-7529-43AC-8B6B-8C9CBF1388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">
                                            <p:graphicEl>
                                              <a:dgm id="{EF2B2B29-7529-43AC-8B6B-8C9CBF1388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000"/>
                            </p:stCondLst>
                            <p:childTnLst>
                              <p:par>
                                <p:cTn id="8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59F0F0F-1DF8-4174-BBA8-096CE97183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">
                                            <p:graphicEl>
                                              <a:dgm id="{B59F0F0F-1DF8-4174-BBA8-096CE97183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">
                                            <p:graphicEl>
                                              <a:dgm id="{B59F0F0F-1DF8-4174-BBA8-096CE97183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500"/>
                            </p:stCondLst>
                            <p:childTnLst>
                              <p:par>
                                <p:cTn id="9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9258EBF-2B95-46DC-AF2F-8359893862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">
                                            <p:graphicEl>
                                              <a:dgm id="{39258EBF-2B95-46DC-AF2F-8359893862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">
                                            <p:graphicEl>
                                              <a:dgm id="{39258EBF-2B95-46DC-AF2F-8359893862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9000"/>
                            </p:stCondLst>
                            <p:childTnLst>
                              <p:par>
                                <p:cTn id="9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20786FD-5164-45A3-BC77-365221B007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">
                                            <p:graphicEl>
                                              <a:dgm id="{720786FD-5164-45A3-BC77-365221B007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">
                                            <p:graphicEl>
                                              <a:dgm id="{720786FD-5164-45A3-BC77-365221B007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1" grpId="0" build="p"/>
      <p:bldGraphic spid="2" grpId="0">
        <p:bldSub>
          <a:bldDgm bld="lvl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685800" y="188913"/>
            <a:ext cx="7772400" cy="719137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>
              <a:defRPr/>
            </a:pPr>
            <a:r>
              <a:rPr lang="uk-UA" sz="4800" cap="none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Склад АПК</a:t>
            </a:r>
            <a:endParaRPr lang="ru-RU" sz="4800" cap="none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179388" y="1052513"/>
            <a:ext cx="8785225" cy="5616575"/>
          </a:xfrm>
        </p:spPr>
        <p:txBody>
          <a:bodyPr/>
          <a:lstStyle/>
          <a:p>
            <a:pPr marL="342900" indent="-342900" algn="l">
              <a:lnSpc>
                <a:spcPct val="80000"/>
              </a:lnSpc>
              <a:buFont typeface="Arial" charset="0"/>
              <a:buChar char="•"/>
            </a:pPr>
            <a:r>
              <a:rPr lang="uk-UA" sz="2400" b="1" dirty="0" smtClean="0"/>
              <a:t>Сільське господарство;</a:t>
            </a:r>
          </a:p>
          <a:p>
            <a:pPr marL="342900" indent="-342900" algn="l">
              <a:lnSpc>
                <a:spcPct val="80000"/>
              </a:lnSpc>
              <a:buFont typeface="Arial" charset="0"/>
              <a:buChar char="•"/>
            </a:pPr>
            <a:r>
              <a:rPr lang="uk-UA" sz="2400" b="1" dirty="0" smtClean="0"/>
              <a:t>Галузі, що переробляють сільськогосподарську продукцію                </a:t>
            </a:r>
            <a:r>
              <a:rPr lang="uk-UA" sz="2200" dirty="0" smtClean="0"/>
              <a:t>(харчова і легка промисловість);</a:t>
            </a:r>
          </a:p>
          <a:p>
            <a:pPr marL="342900" indent="-342900" algn="l">
              <a:lnSpc>
                <a:spcPct val="80000"/>
              </a:lnSpc>
              <a:buFont typeface="Arial" charset="0"/>
              <a:buChar char="•"/>
            </a:pPr>
            <a:r>
              <a:rPr lang="uk-UA" sz="2400" b="1" dirty="0" smtClean="0"/>
              <a:t>Виробництво засобів виробництва                    </a:t>
            </a:r>
          </a:p>
          <a:p>
            <a:pPr marL="342900" indent="-342900" algn="l">
              <a:lnSpc>
                <a:spcPct val="80000"/>
              </a:lnSpc>
            </a:pPr>
            <a:r>
              <a:rPr lang="uk-UA" sz="2400" b="1" dirty="0" smtClean="0">
                <a:latin typeface="Arial" charset="0"/>
              </a:rPr>
              <a:t>     </a:t>
            </a:r>
            <a:r>
              <a:rPr lang="uk-UA" sz="2400" dirty="0" smtClean="0">
                <a:latin typeface="Arial" charset="0"/>
              </a:rPr>
              <a:t>-</a:t>
            </a:r>
            <a:r>
              <a:rPr lang="uk-UA" sz="2400" b="1" dirty="0" smtClean="0">
                <a:latin typeface="Arial" charset="0"/>
              </a:rPr>
              <a:t> </a:t>
            </a:r>
            <a:r>
              <a:rPr lang="uk-UA" sz="2200" dirty="0" smtClean="0">
                <a:latin typeface="Arial" charset="0"/>
              </a:rPr>
              <a:t>сільськогосподарське </a:t>
            </a:r>
            <a:r>
              <a:rPr lang="uk-UA" sz="2200" dirty="0" smtClean="0"/>
              <a:t>машинобудування</a:t>
            </a:r>
            <a:r>
              <a:rPr lang="uk-UA" sz="2200" dirty="0" smtClean="0">
                <a:latin typeface="Arial" charset="0"/>
              </a:rPr>
              <a:t> </a:t>
            </a:r>
          </a:p>
          <a:p>
            <a:pPr marL="342900" indent="-342900" algn="l">
              <a:lnSpc>
                <a:spcPct val="80000"/>
              </a:lnSpc>
            </a:pPr>
            <a:r>
              <a:rPr lang="uk-UA" sz="2200" dirty="0" smtClean="0">
                <a:latin typeface="Arial" charset="0"/>
              </a:rPr>
              <a:t>     - виробництво</a:t>
            </a:r>
            <a:r>
              <a:rPr lang="uk-UA" sz="2200" dirty="0" smtClean="0"/>
              <a:t> устаткування для харчової і легкої промисловості </a:t>
            </a:r>
            <a:endParaRPr lang="uk-UA" sz="2200" dirty="0" smtClean="0">
              <a:latin typeface="Arial" charset="0"/>
            </a:endParaRPr>
          </a:p>
          <a:p>
            <a:pPr marL="342900" indent="-342900" algn="l">
              <a:lnSpc>
                <a:spcPct val="80000"/>
              </a:lnSpc>
            </a:pPr>
            <a:r>
              <a:rPr lang="uk-UA" sz="2200" dirty="0" smtClean="0">
                <a:latin typeface="Arial" charset="0"/>
              </a:rPr>
              <a:t>     - </a:t>
            </a:r>
            <a:r>
              <a:rPr lang="uk-UA" sz="2200" dirty="0" smtClean="0"/>
              <a:t>ремонт техніки </a:t>
            </a:r>
            <a:endParaRPr lang="uk-UA" sz="2200" dirty="0" smtClean="0">
              <a:latin typeface="Arial" charset="0"/>
            </a:endParaRPr>
          </a:p>
          <a:p>
            <a:pPr marL="342900" indent="-342900" algn="l">
              <a:lnSpc>
                <a:spcPct val="80000"/>
              </a:lnSpc>
            </a:pPr>
            <a:r>
              <a:rPr lang="uk-UA" sz="2200" dirty="0" smtClean="0">
                <a:latin typeface="Arial" charset="0"/>
              </a:rPr>
              <a:t>     - </a:t>
            </a:r>
            <a:r>
              <a:rPr lang="uk-UA" sz="2200" dirty="0" smtClean="0"/>
              <a:t>хімічна промисловість </a:t>
            </a:r>
            <a:r>
              <a:rPr lang="uk-UA" sz="2200" dirty="0" smtClean="0">
                <a:latin typeface="Arial" charset="0"/>
              </a:rPr>
              <a:t>(</a:t>
            </a:r>
            <a:r>
              <a:rPr lang="uk-UA" sz="2200" dirty="0" smtClean="0"/>
              <a:t>мінеральні добрива, отрутохімікати, засоби захисту рослин)</a:t>
            </a:r>
            <a:endParaRPr lang="ru-RU" sz="2200" b="1" dirty="0" smtClean="0"/>
          </a:p>
          <a:p>
            <a:pPr marL="342900" indent="-342900" algn="l">
              <a:lnSpc>
                <a:spcPct val="80000"/>
              </a:lnSpc>
              <a:buFont typeface="Arial" charset="0"/>
              <a:buChar char="•"/>
            </a:pPr>
            <a:r>
              <a:rPr lang="uk-UA" sz="2400" dirty="0" smtClean="0"/>
              <a:t>  </a:t>
            </a:r>
            <a:r>
              <a:rPr lang="uk-UA" sz="2400" b="1" dirty="0" smtClean="0"/>
              <a:t>Виробнича і соціальна інфраструктура          </a:t>
            </a:r>
            <a:r>
              <a:rPr lang="uk-UA" sz="2200" dirty="0" smtClean="0"/>
              <a:t>  </a:t>
            </a:r>
          </a:p>
          <a:p>
            <a:pPr marL="342900" indent="-342900" algn="l">
              <a:lnSpc>
                <a:spcPct val="80000"/>
              </a:lnSpc>
            </a:pPr>
            <a:r>
              <a:rPr lang="uk-UA" sz="2200" dirty="0" smtClean="0">
                <a:latin typeface="Arial" charset="0"/>
              </a:rPr>
              <a:t>    - </a:t>
            </a:r>
            <a:r>
              <a:rPr lang="uk-UA" sz="2200" dirty="0" smtClean="0"/>
              <a:t>заготівля, транспортування, зберігання с/г  продукції </a:t>
            </a:r>
            <a:endParaRPr lang="uk-UA" sz="2200" dirty="0" smtClean="0">
              <a:latin typeface="Arial" charset="0"/>
            </a:endParaRPr>
          </a:p>
          <a:p>
            <a:pPr marL="342900" indent="-342900" algn="l">
              <a:lnSpc>
                <a:spcPct val="80000"/>
              </a:lnSpc>
            </a:pPr>
            <a:r>
              <a:rPr lang="uk-UA" sz="2200" dirty="0" smtClean="0">
                <a:latin typeface="Arial" charset="0"/>
              </a:rPr>
              <a:t>    - </a:t>
            </a:r>
            <a:r>
              <a:rPr lang="uk-UA" sz="2200" dirty="0" smtClean="0"/>
              <a:t>торгівля й громадське харчування </a:t>
            </a:r>
            <a:endParaRPr lang="uk-UA" sz="2200" dirty="0" smtClean="0">
              <a:latin typeface="Arial" charset="0"/>
            </a:endParaRPr>
          </a:p>
          <a:p>
            <a:pPr marL="342900" indent="-342900" algn="l">
              <a:lnSpc>
                <a:spcPct val="80000"/>
              </a:lnSpc>
            </a:pPr>
            <a:r>
              <a:rPr lang="uk-UA" sz="2200" dirty="0" smtClean="0">
                <a:latin typeface="Arial" charset="0"/>
              </a:rPr>
              <a:t>    - </a:t>
            </a:r>
            <a:r>
              <a:rPr lang="uk-UA" sz="2200" dirty="0" smtClean="0"/>
              <a:t>освітні й наукові заклади, які готують працівників і розробляють наукові проекти</a:t>
            </a:r>
            <a:endParaRPr lang="ru-RU" sz="2200" dirty="0" smtClean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85423" y="332656"/>
            <a:ext cx="3744416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chemeClr val="bg1"/>
                </a:solidFill>
              </a:rPr>
              <a:t>Найважливіші </a:t>
            </a:r>
            <a:r>
              <a:rPr lang="uk-UA" sz="2000" dirty="0">
                <a:solidFill>
                  <a:schemeClr val="bg1"/>
                </a:solidFill>
              </a:rPr>
              <a:t>сфери </a:t>
            </a:r>
            <a:r>
              <a:rPr lang="uk-UA" sz="2000" dirty="0" smtClean="0">
                <a:solidFill>
                  <a:schemeClr val="bg1"/>
                </a:solidFill>
              </a:rPr>
              <a:t>діяльності у підприємстві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29576" y="1628800"/>
            <a:ext cx="1585055" cy="124938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Вторинні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671900" y="1628800"/>
            <a:ext cx="1584176" cy="12315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Третинні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28800"/>
            <a:ext cx="1584176" cy="123895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Первинн</a:t>
            </a:r>
            <a:r>
              <a:rPr lang="uk-UA" dirty="0" smtClean="0"/>
              <a:t>і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542535" y="1664811"/>
            <a:ext cx="1585055" cy="124197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Четвертинні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393428" y="1664811"/>
            <a:ext cx="1585055" cy="12241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Окремі галузі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83" y="3356992"/>
            <a:ext cx="1673019" cy="25922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>
                <a:solidFill>
                  <a:schemeClr val="bg1"/>
                </a:solidFill>
              </a:rPr>
              <a:t>галузі сільського </a:t>
            </a:r>
            <a:r>
              <a:rPr lang="uk-UA" sz="1600" dirty="0" smtClean="0">
                <a:solidFill>
                  <a:schemeClr val="bg1"/>
                </a:solidFill>
              </a:rPr>
              <a:t>господарства, рибальський </a:t>
            </a:r>
            <a:r>
              <a:rPr lang="uk-UA" sz="1600" dirty="0">
                <a:solidFill>
                  <a:schemeClr val="bg1"/>
                </a:solidFill>
              </a:rPr>
              <a:t>промисел, лісове </a:t>
            </a:r>
            <a:r>
              <a:rPr lang="uk-UA" sz="1600" dirty="0" smtClean="0">
                <a:solidFill>
                  <a:schemeClr val="bg1"/>
                </a:solidFill>
              </a:rPr>
              <a:t>господарств, </a:t>
            </a:r>
            <a:r>
              <a:rPr lang="uk-UA" sz="1600" dirty="0" err="1">
                <a:solidFill>
                  <a:schemeClr val="bg1"/>
                </a:solidFill>
              </a:rPr>
              <a:t>гірновидобувна</a:t>
            </a:r>
            <a:r>
              <a:rPr lang="uk-UA" sz="1600" dirty="0">
                <a:solidFill>
                  <a:schemeClr val="bg1"/>
                </a:solidFill>
              </a:rPr>
              <a:t> </a:t>
            </a:r>
            <a:r>
              <a:rPr lang="uk-UA" sz="1600" dirty="0" smtClean="0">
                <a:solidFill>
                  <a:schemeClr val="bg1"/>
                </a:solidFill>
              </a:rPr>
              <a:t>промисловість.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30421" y="3356992"/>
            <a:ext cx="1656184" cy="25922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>
                <a:solidFill>
                  <a:schemeClr val="bg1"/>
                </a:solidFill>
              </a:rPr>
              <a:t>усі галузі переробної промисловості.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635896" y="3356992"/>
            <a:ext cx="1656184" cy="25922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>
                <a:solidFill>
                  <a:schemeClr val="bg1"/>
                </a:solidFill>
              </a:rPr>
              <a:t>транспорт і </a:t>
            </a:r>
            <a:r>
              <a:rPr lang="uk-UA" sz="2000" dirty="0" smtClean="0">
                <a:solidFill>
                  <a:schemeClr val="bg1"/>
                </a:solidFill>
              </a:rPr>
              <a:t>сфера </a:t>
            </a:r>
            <a:r>
              <a:rPr lang="uk-UA" sz="2000" dirty="0">
                <a:solidFill>
                  <a:schemeClr val="bg1"/>
                </a:solidFill>
              </a:rPr>
              <a:t>послуг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505839" y="3356992"/>
            <a:ext cx="1730457" cy="25922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>
                <a:solidFill>
                  <a:schemeClr val="bg1"/>
                </a:solidFill>
              </a:rPr>
              <a:t>новітні види інформаційної діяльності, що включають збір, переробку і використання інформації в управлінні, банківсько-фінансової сфері, </a:t>
            </a:r>
            <a:r>
              <a:rPr lang="uk-UA" sz="1400" dirty="0" smtClean="0">
                <a:solidFill>
                  <a:schemeClr val="bg1"/>
                </a:solidFill>
              </a:rPr>
              <a:t>консалтингових </a:t>
            </a:r>
            <a:r>
              <a:rPr lang="uk-UA" sz="1400" dirty="0">
                <a:solidFill>
                  <a:schemeClr val="bg1"/>
                </a:solidFill>
              </a:rPr>
              <a:t>послугах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393428" y="3356992"/>
            <a:ext cx="1643068" cy="25922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uk-UA" sz="2000" dirty="0">
                <a:solidFill>
                  <a:schemeClr val="bg1"/>
                </a:solidFill>
              </a:rPr>
              <a:t>окремі галузі і види діяльності. </a:t>
            </a:r>
          </a:p>
        </p:txBody>
      </p:sp>
      <p:sp>
        <p:nvSpPr>
          <p:cNvPr id="25" name="Стрелка вниз 24"/>
          <p:cNvSpPr/>
          <p:nvPr/>
        </p:nvSpPr>
        <p:spPr>
          <a:xfrm>
            <a:off x="539552" y="2906781"/>
            <a:ext cx="504056" cy="450211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906781"/>
            <a:ext cx="908050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906781"/>
            <a:ext cx="908050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1436" y="2911075"/>
            <a:ext cx="908050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56376" y="2911075"/>
            <a:ext cx="908050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Стрелка вниз 25"/>
          <p:cNvSpPr/>
          <p:nvPr/>
        </p:nvSpPr>
        <p:spPr>
          <a:xfrm rot="4050318">
            <a:off x="1607105" y="492337"/>
            <a:ext cx="444941" cy="1289604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 rot="18059229">
            <a:off x="6967918" y="539717"/>
            <a:ext cx="486095" cy="1241575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>
            <a:off x="2793777" y="1160504"/>
            <a:ext cx="454025" cy="468296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44782" y="1160504"/>
            <a:ext cx="865187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97245" y="1160503"/>
            <a:ext cx="865187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07232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000"/>
                            </p:stCondLst>
                            <p:childTnLst>
                              <p:par>
                                <p:cTn id="8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25" grpId="0" animBg="1"/>
      <p:bldP spid="26" grpId="0" animBg="1"/>
      <p:bldP spid="29" grpId="0" animBg="1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642919"/>
            <a:ext cx="788725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/>
              <a:t>Найважливішу системо утворюючу роль у світовому господарстві грають три типи просторів 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uk-UA" sz="3600" dirty="0" smtClean="0"/>
              <a:t>географічне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uk-UA" sz="3600" dirty="0" smtClean="0"/>
              <a:t>економічне </a:t>
            </a:r>
            <a:endParaRPr lang="uk-UA" sz="3600" dirty="0"/>
          </a:p>
          <a:p>
            <a:pPr marL="342900" indent="-342900">
              <a:buFont typeface="Arial" pitchFamily="34" charset="0"/>
              <a:buChar char="•"/>
            </a:pPr>
            <a:r>
              <a:rPr lang="uk-UA" sz="3600" dirty="0" smtClean="0"/>
              <a:t>інформаційне 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19567" y="3212976"/>
            <a:ext cx="4704861" cy="35286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3505" y="260648"/>
            <a:ext cx="885698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У </a:t>
            </a:r>
            <a:r>
              <a:rPr lang="ru-RU" sz="2000" b="1" dirty="0" err="1"/>
              <a:t>географічному</a:t>
            </a:r>
            <a:r>
              <a:rPr lang="ru-RU" sz="2000" b="1" dirty="0"/>
              <a:t> </a:t>
            </a:r>
            <a:r>
              <a:rPr lang="ru-RU" sz="2000" b="1" dirty="0" err="1"/>
              <a:t>просторі</a:t>
            </a:r>
            <a:r>
              <a:rPr lang="ru-RU" sz="2000" b="1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сучасні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транспорту і </a:t>
            </a:r>
            <a:r>
              <a:rPr lang="ru-RU" dirty="0" err="1"/>
              <a:t>зв'язку</a:t>
            </a:r>
            <a:r>
              <a:rPr lang="ru-RU" dirty="0"/>
              <a:t>, без </a:t>
            </a:r>
            <a:r>
              <a:rPr lang="ru-RU" dirty="0" err="1"/>
              <a:t>яких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нині</a:t>
            </a:r>
            <a:r>
              <a:rPr lang="ru-RU" dirty="0"/>
              <a:t> </a:t>
            </a:r>
            <a:r>
              <a:rPr lang="ru-RU" dirty="0" err="1"/>
              <a:t>функціонувати</a:t>
            </a:r>
            <a:r>
              <a:rPr lang="ru-RU" dirty="0"/>
              <a:t> </a:t>
            </a:r>
            <a:r>
              <a:rPr lang="ru-RU" dirty="0" err="1"/>
              <a:t>жодний</a:t>
            </a:r>
            <a:r>
              <a:rPr lang="ru-RU" dirty="0"/>
              <a:t> центр </a:t>
            </a:r>
            <a:r>
              <a:rPr lang="ru-RU" dirty="0" err="1"/>
              <a:t>економічної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У </a:t>
            </a:r>
            <a:r>
              <a:rPr lang="ru-RU" dirty="0" err="1"/>
              <a:t>світі</a:t>
            </a:r>
            <a:r>
              <a:rPr lang="ru-RU" dirty="0"/>
              <a:t> </a:t>
            </a:r>
            <a:r>
              <a:rPr lang="ru-RU" dirty="0" err="1"/>
              <a:t>налагоджена</a:t>
            </a:r>
            <a:r>
              <a:rPr lang="ru-RU" dirty="0"/>
              <a:t> </a:t>
            </a:r>
            <a:r>
              <a:rPr lang="ru-RU" dirty="0" err="1"/>
              <a:t>взаємодія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, </a:t>
            </a:r>
            <a:r>
              <a:rPr lang="ru-RU" dirty="0" err="1"/>
              <a:t>національних</a:t>
            </a:r>
            <a:r>
              <a:rPr lang="ru-RU" dirty="0"/>
              <a:t> і </a:t>
            </a:r>
            <a:r>
              <a:rPr lang="ru-RU" dirty="0" err="1"/>
              <a:t>локальних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залізничного</a:t>
            </a:r>
            <a:r>
              <a:rPr lang="ru-RU" dirty="0"/>
              <a:t>, </a:t>
            </a:r>
            <a:r>
              <a:rPr lang="ru-RU" dirty="0" err="1"/>
              <a:t>автомобільного</a:t>
            </a:r>
            <a:r>
              <a:rPr lang="ru-RU" dirty="0"/>
              <a:t>, </a:t>
            </a:r>
            <a:r>
              <a:rPr lang="ru-RU" dirty="0" err="1"/>
              <a:t>річкового</a:t>
            </a:r>
            <a:r>
              <a:rPr lang="ru-RU" dirty="0"/>
              <a:t>, </a:t>
            </a:r>
            <a:r>
              <a:rPr lang="ru-RU" dirty="0" err="1"/>
              <a:t>морського</a:t>
            </a:r>
            <a:r>
              <a:rPr lang="ru-RU" dirty="0"/>
              <a:t> й </a:t>
            </a:r>
            <a:r>
              <a:rPr lang="ru-RU" dirty="0" err="1"/>
              <a:t>авіаційного</a:t>
            </a:r>
            <a:r>
              <a:rPr lang="ru-RU" dirty="0"/>
              <a:t> транспорту, </a:t>
            </a:r>
            <a:r>
              <a:rPr lang="ru-RU" dirty="0" err="1"/>
              <a:t>трубопроводів</a:t>
            </a:r>
            <a:r>
              <a:rPr lang="ru-RU" dirty="0"/>
              <a:t> і ЛЕП,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.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супутників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 </a:t>
            </a:r>
            <a:r>
              <a:rPr lang="ru-RU" dirty="0" err="1"/>
              <a:t>новітніх</a:t>
            </a:r>
            <a:r>
              <a:rPr lang="ru-RU" dirty="0"/>
              <a:t> </a:t>
            </a:r>
            <a:r>
              <a:rPr lang="ru-RU" dirty="0" err="1"/>
              <a:t>кораблів</a:t>
            </a:r>
            <a:r>
              <a:rPr lang="ru-RU" dirty="0"/>
              <a:t> став </a:t>
            </a:r>
            <a:r>
              <a:rPr lang="ru-RU" dirty="0" err="1"/>
              <a:t>можливий</a:t>
            </a:r>
            <a:r>
              <a:rPr lang="ru-RU" dirty="0"/>
              <a:t> </a:t>
            </a:r>
            <a:r>
              <a:rPr lang="ru-RU" dirty="0" err="1"/>
              <a:t>негайний</a:t>
            </a:r>
            <a:r>
              <a:rPr lang="ru-RU" dirty="0"/>
              <a:t> </a:t>
            </a:r>
            <a:r>
              <a:rPr lang="ru-RU" dirty="0" err="1"/>
              <a:t>зв'язок</a:t>
            </a:r>
            <a:r>
              <a:rPr lang="ru-RU" dirty="0"/>
              <a:t> практично будь-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 на </a:t>
            </a:r>
            <a:r>
              <a:rPr lang="ru-RU" dirty="0" err="1"/>
              <a:t>земній</a:t>
            </a:r>
            <a:r>
              <a:rPr lang="ru-RU" dirty="0"/>
              <a:t> </a:t>
            </a:r>
            <a:r>
              <a:rPr lang="ru-RU" dirty="0" err="1"/>
              <a:t>кулі</a:t>
            </a:r>
            <a:r>
              <a:rPr lang="ru-RU" dirty="0"/>
              <a:t> з будь-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. </a:t>
            </a:r>
            <a:r>
              <a:rPr lang="ru-RU" dirty="0" err="1"/>
              <a:t>Вантажний</a:t>
            </a:r>
            <a:r>
              <a:rPr lang="ru-RU" dirty="0"/>
              <a:t> і </a:t>
            </a:r>
            <a:r>
              <a:rPr lang="ru-RU" dirty="0" err="1"/>
              <a:t>пасажирський</a:t>
            </a:r>
            <a:r>
              <a:rPr lang="ru-RU" dirty="0"/>
              <a:t> транспорт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перевезення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вантажів</a:t>
            </a:r>
            <a:r>
              <a:rPr lang="ru-RU" dirty="0"/>
              <a:t> і людей практично в будь-яке </a:t>
            </a:r>
            <a:r>
              <a:rPr lang="ru-RU" dirty="0" err="1"/>
              <a:t>місце</a:t>
            </a:r>
            <a:r>
              <a:rPr lang="ru-RU" dirty="0"/>
              <a:t> -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порівняння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і </a:t>
            </a:r>
            <a:r>
              <a:rPr lang="ru-RU" dirty="0" err="1"/>
              <a:t>результатів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884551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18930"/>
            <a:ext cx="863622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У </a:t>
            </a:r>
            <a:r>
              <a:rPr lang="ru-RU" sz="2000" b="1" dirty="0" err="1"/>
              <a:t>економічному</a:t>
            </a:r>
            <a:r>
              <a:rPr lang="ru-RU" sz="2000" b="1" dirty="0"/>
              <a:t> </a:t>
            </a:r>
            <a:r>
              <a:rPr lang="ru-RU" sz="2000" b="1" dirty="0" err="1"/>
              <a:t>просторі</a:t>
            </a:r>
            <a:r>
              <a:rPr lang="ru-RU" sz="2000" b="1" dirty="0"/>
              <a:t> </a:t>
            </a:r>
            <a:r>
              <a:rPr lang="ru-RU" dirty="0" err="1"/>
              <a:t>системоутворюючу</a:t>
            </a:r>
            <a:r>
              <a:rPr lang="ru-RU" dirty="0"/>
              <a:t> роль </a:t>
            </a:r>
            <a:r>
              <a:rPr lang="ru-RU" dirty="0" err="1"/>
              <a:t>грають</a:t>
            </a:r>
            <a:r>
              <a:rPr lang="ru-RU" dirty="0"/>
              <a:t> </a:t>
            </a:r>
            <a:r>
              <a:rPr lang="ru-RU" dirty="0" err="1"/>
              <a:t>світові</a:t>
            </a:r>
            <a:r>
              <a:rPr lang="ru-RU" dirty="0"/>
              <a:t> 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інститути</a:t>
            </a:r>
            <a:r>
              <a:rPr lang="ru-RU" dirty="0"/>
              <a:t>,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ведуче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займають</a:t>
            </a:r>
            <a:r>
              <a:rPr lang="ru-RU" dirty="0"/>
              <a:t> </a:t>
            </a:r>
            <a:r>
              <a:rPr lang="ru-RU" dirty="0" err="1"/>
              <a:t>Світовий</a:t>
            </a:r>
            <a:r>
              <a:rPr lang="ru-RU" dirty="0"/>
              <a:t> Банк, </a:t>
            </a:r>
            <a:r>
              <a:rPr lang="ru-RU" dirty="0" err="1"/>
              <a:t>Міжнародний</a:t>
            </a:r>
            <a:r>
              <a:rPr lang="ru-RU" dirty="0"/>
              <a:t> </a:t>
            </a:r>
            <a:r>
              <a:rPr lang="ru-RU" dirty="0" err="1"/>
              <a:t>Валютний</a:t>
            </a:r>
            <a:r>
              <a:rPr lang="ru-RU" dirty="0"/>
              <a:t> Фонд (МВФ), </a:t>
            </a:r>
            <a:r>
              <a:rPr lang="ru-RU" dirty="0" err="1"/>
              <a:t>Генеральна</a:t>
            </a:r>
            <a:r>
              <a:rPr lang="ru-RU" dirty="0"/>
              <a:t> угода з </a:t>
            </a:r>
            <a:r>
              <a:rPr lang="ru-RU" dirty="0" err="1"/>
              <a:t>тарифів</a:t>
            </a:r>
            <a:r>
              <a:rPr lang="ru-RU" dirty="0"/>
              <a:t> і </a:t>
            </a:r>
            <a:r>
              <a:rPr lang="ru-RU" dirty="0" err="1"/>
              <a:t>торгівлі</a:t>
            </a:r>
            <a:r>
              <a:rPr lang="ru-RU" dirty="0"/>
              <a:t> (ГАТТ),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нині</a:t>
            </a:r>
            <a:r>
              <a:rPr lang="ru-RU" dirty="0"/>
              <a:t> </a:t>
            </a:r>
            <a:r>
              <a:rPr lang="ru-RU" dirty="0" err="1"/>
              <a:t>перетвориться</a:t>
            </a:r>
            <a:r>
              <a:rPr lang="ru-RU" dirty="0"/>
              <a:t> в </a:t>
            </a:r>
            <a:r>
              <a:rPr lang="ru-RU" dirty="0" err="1"/>
              <a:t>Міжнародну</a:t>
            </a:r>
            <a:r>
              <a:rPr lang="ru-RU" dirty="0"/>
              <a:t> </a:t>
            </a:r>
            <a:r>
              <a:rPr lang="ru-RU" dirty="0" err="1"/>
              <a:t>організацію</a:t>
            </a:r>
            <a:r>
              <a:rPr lang="ru-RU" dirty="0"/>
              <a:t> по </a:t>
            </a:r>
            <a:r>
              <a:rPr lang="ru-RU" dirty="0" err="1"/>
              <a:t>торгівлі</a:t>
            </a:r>
            <a:r>
              <a:rPr lang="ru-RU" dirty="0"/>
              <a:t> (ВТО),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центральні</a:t>
            </a:r>
            <a:r>
              <a:rPr lang="ru-RU" dirty="0"/>
              <a:t> банки США (</a:t>
            </a:r>
            <a:r>
              <a:rPr lang="ru-RU" dirty="0" err="1"/>
              <a:t>Федеральна</a:t>
            </a:r>
            <a:r>
              <a:rPr lang="ru-RU" dirty="0"/>
              <a:t> </a:t>
            </a:r>
            <a:r>
              <a:rPr lang="ru-RU" dirty="0" err="1"/>
              <a:t>резервна</a:t>
            </a:r>
            <a:r>
              <a:rPr lang="ru-RU" dirty="0"/>
              <a:t> система), </a:t>
            </a:r>
            <a:r>
              <a:rPr lang="ru-RU" dirty="0" err="1"/>
              <a:t>Великобританії</a:t>
            </a:r>
            <a:r>
              <a:rPr lang="ru-RU" dirty="0"/>
              <a:t>, </a:t>
            </a:r>
            <a:r>
              <a:rPr lang="ru-RU" dirty="0" err="1"/>
              <a:t>Франції</a:t>
            </a:r>
            <a:r>
              <a:rPr lang="ru-RU" dirty="0"/>
              <a:t>, ФРН, </a:t>
            </a:r>
            <a:r>
              <a:rPr lang="ru-RU" dirty="0" err="1"/>
              <a:t>Японії</a:t>
            </a:r>
            <a:r>
              <a:rPr lang="ru-RU" dirty="0"/>
              <a:t>.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і банки </a:t>
            </a:r>
            <a:r>
              <a:rPr lang="ru-RU" dirty="0" err="1"/>
              <a:t>забезпечували</a:t>
            </a:r>
            <a:r>
              <a:rPr lang="ru-RU" dirty="0"/>
              <a:t> 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розрахунки</a:t>
            </a:r>
            <a:r>
              <a:rPr lang="ru-RU" dirty="0"/>
              <a:t> у </a:t>
            </a:r>
            <a:r>
              <a:rPr lang="ru-RU" dirty="0" err="1"/>
              <a:t>світовому</a:t>
            </a:r>
            <a:r>
              <a:rPr lang="ru-RU" dirty="0"/>
              <a:t> </a:t>
            </a:r>
            <a:r>
              <a:rPr lang="ru-RU" dirty="0" err="1"/>
              <a:t>господарстві</a:t>
            </a:r>
            <a:r>
              <a:rPr lang="ru-RU" dirty="0"/>
              <a:t> й </a:t>
            </a:r>
            <a:r>
              <a:rPr lang="ru-RU" dirty="0" err="1"/>
              <a:t>стійкість</a:t>
            </a:r>
            <a:r>
              <a:rPr lang="ru-RU" dirty="0"/>
              <a:t> </a:t>
            </a:r>
            <a:r>
              <a:rPr lang="ru-RU" dirty="0" err="1"/>
              <a:t>основної</a:t>
            </a:r>
            <a:r>
              <a:rPr lang="ru-RU" dirty="0"/>
              <a:t> </a:t>
            </a:r>
            <a:r>
              <a:rPr lang="ru-RU" dirty="0" err="1"/>
              <a:t>валюти</a:t>
            </a:r>
            <a:r>
              <a:rPr lang="ru-RU" dirty="0"/>
              <a:t>, </a:t>
            </a:r>
            <a:r>
              <a:rPr lang="ru-RU" dirty="0" err="1"/>
              <a:t>базової</a:t>
            </a:r>
            <a:r>
              <a:rPr lang="ru-RU" dirty="0"/>
              <a:t> для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розрахунків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скасування</a:t>
            </a:r>
            <a:r>
              <a:rPr lang="ru-RU" dirty="0"/>
              <a:t> "золотого стандарту", - </a:t>
            </a:r>
            <a:r>
              <a:rPr lang="ru-RU" dirty="0" err="1"/>
              <a:t>долара</a:t>
            </a:r>
            <a:r>
              <a:rPr lang="ru-RU" dirty="0"/>
              <a:t> США, фунта </a:t>
            </a:r>
            <a:r>
              <a:rPr lang="ru-RU" dirty="0" err="1"/>
              <a:t>стерлінгів</a:t>
            </a:r>
            <a:r>
              <a:rPr lang="ru-RU" dirty="0"/>
              <a:t> і франка, до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прив'язані</a:t>
            </a:r>
            <a:r>
              <a:rPr lang="ru-RU" dirty="0"/>
              <a:t> </a:t>
            </a:r>
            <a:r>
              <a:rPr lang="ru-RU" dirty="0" err="1"/>
              <a:t>обмежено</a:t>
            </a:r>
            <a:r>
              <a:rPr lang="ru-RU" dirty="0"/>
              <a:t> </a:t>
            </a:r>
            <a:r>
              <a:rPr lang="ru-RU" dirty="0" err="1"/>
              <a:t>конвертовані</a:t>
            </a:r>
            <a:r>
              <a:rPr lang="ru-RU" dirty="0"/>
              <a:t> </a:t>
            </a:r>
            <a:r>
              <a:rPr lang="ru-RU" dirty="0" err="1"/>
              <a:t>валюти</a:t>
            </a:r>
            <a:r>
              <a:rPr lang="ru-RU" dirty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068960"/>
            <a:ext cx="4536504" cy="340237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924832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5736" y="1219797"/>
            <a:ext cx="4896544" cy="3139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600" dirty="0" err="1"/>
              <a:t>Розвиток</a:t>
            </a:r>
            <a:r>
              <a:rPr lang="ru-RU" sz="6600" dirty="0"/>
              <a:t> </a:t>
            </a:r>
            <a:r>
              <a:rPr lang="ru-RU" sz="6600" dirty="0" err="1"/>
              <a:t>світового</a:t>
            </a:r>
            <a:r>
              <a:rPr lang="ru-RU" sz="6600" dirty="0"/>
              <a:t> </a:t>
            </a:r>
            <a:r>
              <a:rPr lang="ru-RU" sz="6600" dirty="0" err="1"/>
              <a:t>господарства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xmlns="" val="313245206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380</TotalTime>
  <Words>1013</Words>
  <Application>Microsoft Office PowerPoint</Application>
  <PresentationFormat>Экран (4:3)</PresentationFormat>
  <Paragraphs>106</Paragraphs>
  <Slides>20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Апекс</vt:lpstr>
      <vt:lpstr>СВІТОВЕ  ГОСПОДАРСТВО</vt:lpstr>
      <vt:lpstr>Слайд 2</vt:lpstr>
      <vt:lpstr>Слайд 3</vt:lpstr>
      <vt:lpstr>Склад АПК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СВІТОВЕ ГОСПОДАРСТВО</dc:title>
  <dc:creator>Admin</dc:creator>
  <cp:lastModifiedBy>serg</cp:lastModifiedBy>
  <cp:revision>31</cp:revision>
  <dcterms:created xsi:type="dcterms:W3CDTF">2012-01-24T18:00:12Z</dcterms:created>
  <dcterms:modified xsi:type="dcterms:W3CDTF">2013-04-02T16:19:43Z</dcterms:modified>
</cp:coreProperties>
</file>