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714356"/>
            <a:ext cx="5654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Шкідливі звички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fffffffffff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3714752"/>
            <a:ext cx="1952622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hhhhhhhhhhhhhh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500438"/>
            <a:ext cx="2212818" cy="1852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hhhhhhhhhhhhhhhhhhhhhhhhhhhh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500438"/>
            <a:ext cx="222408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hhhhhhhhhhhhhhhhhhhhhhhhhhhhhhhhhhhhhh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1714488"/>
            <a:ext cx="221457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mota_ru_981913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42910" y="785794"/>
            <a:ext cx="5786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Тютюнопал</a:t>
            </a:r>
            <a:r>
              <a:rPr lang="en-US" dirty="0" smtClean="0"/>
              <a:t>í</a:t>
            </a:r>
            <a:r>
              <a:rPr lang="ru-RU" dirty="0" err="1" smtClean="0"/>
              <a:t>ння</a:t>
            </a:r>
            <a:r>
              <a:rPr lang="ru-RU" dirty="0" smtClean="0"/>
              <a:t> (</a:t>
            </a:r>
            <a:r>
              <a:rPr lang="ru-RU" dirty="0" err="1" smtClean="0"/>
              <a:t>або</a:t>
            </a:r>
            <a:r>
              <a:rPr lang="ru-RU" dirty="0" smtClean="0"/>
              <a:t> просто </a:t>
            </a:r>
            <a:r>
              <a:rPr lang="ru-RU" dirty="0" err="1" smtClean="0"/>
              <a:t>паління</a:t>
            </a:r>
            <a:r>
              <a:rPr lang="ru-RU" dirty="0" smtClean="0"/>
              <a:t>) — </a:t>
            </a:r>
            <a:r>
              <a:rPr lang="ru-RU" dirty="0" err="1" smtClean="0"/>
              <a:t>набута</a:t>
            </a:r>
            <a:r>
              <a:rPr lang="ru-RU" dirty="0" smtClean="0"/>
              <a:t> </a:t>
            </a:r>
            <a:r>
              <a:rPr lang="ru-RU" dirty="0" err="1" smtClean="0"/>
              <a:t>шкідлива</a:t>
            </a:r>
            <a:r>
              <a:rPr lang="ru-RU" dirty="0" smtClean="0"/>
              <a:t> </a:t>
            </a:r>
            <a:r>
              <a:rPr lang="ru-RU" dirty="0" err="1" smtClean="0"/>
              <a:t>звичка</a:t>
            </a:r>
            <a:r>
              <a:rPr lang="ru-RU" dirty="0" smtClean="0"/>
              <a:t> </a:t>
            </a:r>
            <a:r>
              <a:rPr lang="ru-RU" dirty="0" err="1" smtClean="0"/>
              <a:t>вдихання</a:t>
            </a:r>
            <a:r>
              <a:rPr lang="ru-RU" dirty="0" smtClean="0"/>
              <a:t> </a:t>
            </a:r>
            <a:r>
              <a:rPr lang="ru-RU" dirty="0" err="1" smtClean="0"/>
              <a:t>диму</a:t>
            </a:r>
            <a:r>
              <a:rPr lang="ru-RU" dirty="0" smtClean="0"/>
              <a:t> </a:t>
            </a:r>
            <a:r>
              <a:rPr lang="ru-RU" dirty="0" err="1" smtClean="0"/>
              <a:t>тліючого</a:t>
            </a:r>
            <a:r>
              <a:rPr lang="ru-RU" dirty="0" smtClean="0"/>
              <a:t> </a:t>
            </a:r>
            <a:r>
              <a:rPr lang="ru-RU" dirty="0" err="1" smtClean="0"/>
              <a:t>висушеного</a:t>
            </a:r>
            <a:r>
              <a:rPr lang="ru-RU" dirty="0" smtClean="0"/>
              <a:t> </a:t>
            </a:r>
            <a:r>
              <a:rPr lang="ru-RU" dirty="0" err="1" smtClean="0"/>
              <a:t>листя</a:t>
            </a:r>
            <a:r>
              <a:rPr lang="ru-RU" dirty="0" smtClean="0"/>
              <a:t> тютюну. </a:t>
            </a:r>
            <a:r>
              <a:rPr lang="ru-RU" dirty="0" err="1" smtClean="0"/>
              <a:t>Найважливішим</a:t>
            </a:r>
            <a:r>
              <a:rPr lang="ru-RU" dirty="0" smtClean="0"/>
              <a:t> компонентом </a:t>
            </a:r>
            <a:r>
              <a:rPr lang="ru-RU" dirty="0" err="1" smtClean="0"/>
              <a:t>тютюнового</a:t>
            </a:r>
            <a:r>
              <a:rPr lang="ru-RU" dirty="0" smtClean="0"/>
              <a:t> </a:t>
            </a:r>
            <a:r>
              <a:rPr lang="ru-RU" dirty="0" err="1" smtClean="0"/>
              <a:t>диму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нікотин</a:t>
            </a:r>
            <a:r>
              <a:rPr lang="ru-RU" dirty="0" smtClean="0"/>
              <a:t>. </a:t>
            </a:r>
            <a:r>
              <a:rPr lang="ru-RU" dirty="0" err="1" smtClean="0"/>
              <a:t>Регулярне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нікотину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тютюнову</a:t>
            </a:r>
            <a:r>
              <a:rPr lang="ru-RU" dirty="0" smtClean="0"/>
              <a:t> </a:t>
            </a:r>
            <a:r>
              <a:rPr lang="ru-RU" dirty="0" err="1" smtClean="0"/>
              <a:t>залежність.Тривале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часте</a:t>
            </a:r>
            <a:r>
              <a:rPr lang="ru-RU" dirty="0" smtClean="0"/>
              <a:t> </a:t>
            </a:r>
            <a:r>
              <a:rPr lang="ru-RU" dirty="0" err="1" smtClean="0"/>
              <a:t>паління</a:t>
            </a:r>
            <a:r>
              <a:rPr lang="ru-RU" dirty="0" smtClean="0"/>
              <a:t> тютюну </a:t>
            </a:r>
            <a:r>
              <a:rPr lang="ru-RU" dirty="0" err="1" smtClean="0"/>
              <a:t>завдає</a:t>
            </a:r>
            <a:r>
              <a:rPr lang="ru-RU" dirty="0" smtClean="0"/>
              <a:t> </a:t>
            </a:r>
            <a:r>
              <a:rPr lang="ru-RU" dirty="0" err="1" smtClean="0"/>
              <a:t>значної</a:t>
            </a:r>
            <a:r>
              <a:rPr lang="ru-RU" dirty="0" smtClean="0"/>
              <a:t> </a:t>
            </a:r>
            <a:r>
              <a:rPr lang="ru-RU" dirty="0" err="1" smtClean="0"/>
              <a:t>шкоди</a:t>
            </a:r>
            <a:r>
              <a:rPr lang="ru-RU" dirty="0" smtClean="0"/>
              <a:t> </a:t>
            </a:r>
            <a:r>
              <a:rPr lang="ru-RU" dirty="0" err="1" smtClean="0"/>
              <a:t>здоров'ю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, та </a:t>
            </a:r>
            <a:r>
              <a:rPr lang="ru-RU" dirty="0" err="1" smtClean="0"/>
              <a:t>оточуючих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людей,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палять</a:t>
            </a:r>
            <a:r>
              <a:rPr lang="ru-RU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4500570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Від</a:t>
            </a:r>
            <a:r>
              <a:rPr lang="ru-RU" dirty="0" smtClean="0"/>
              <a:t> хвороб,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наслідком</a:t>
            </a:r>
            <a:r>
              <a:rPr lang="ru-RU" dirty="0" smtClean="0"/>
              <a:t> </a:t>
            </a:r>
            <a:r>
              <a:rPr lang="ru-RU" dirty="0" err="1" smtClean="0"/>
              <a:t>тютюнопаління</a:t>
            </a:r>
            <a:r>
              <a:rPr lang="ru-RU" dirty="0" smtClean="0"/>
              <a:t>,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помирає</a:t>
            </a:r>
            <a:r>
              <a:rPr lang="ru-RU" dirty="0" smtClean="0"/>
              <a:t> 5,4 </a:t>
            </a:r>
            <a:r>
              <a:rPr lang="ru-RU" dirty="0" err="1" smtClean="0"/>
              <a:t>млн</a:t>
            </a:r>
            <a:r>
              <a:rPr lang="ru-RU" dirty="0" smtClean="0"/>
              <a:t> </a:t>
            </a:r>
            <a:r>
              <a:rPr lang="ru-RU" dirty="0" err="1" smtClean="0"/>
              <a:t>осіб</a:t>
            </a:r>
            <a:r>
              <a:rPr lang="ru-RU" dirty="0" smtClean="0"/>
              <a:t>. </a:t>
            </a:r>
            <a:r>
              <a:rPr lang="ru-RU" dirty="0" err="1" smtClean="0"/>
              <a:t>Тобто</a:t>
            </a:r>
            <a:r>
              <a:rPr lang="ru-RU" dirty="0" smtClean="0"/>
              <a:t> 1 </a:t>
            </a:r>
            <a:r>
              <a:rPr lang="ru-RU" dirty="0" err="1" smtClean="0"/>
              <a:t>з</a:t>
            </a:r>
            <a:r>
              <a:rPr lang="ru-RU" dirty="0" smtClean="0"/>
              <a:t> 10 смертей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спричинена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вживанням</a:t>
            </a:r>
            <a:r>
              <a:rPr lang="ru-RU" dirty="0" smtClean="0"/>
              <a:t> </a:t>
            </a:r>
            <a:r>
              <a:rPr lang="ru-RU" dirty="0" err="1" smtClean="0"/>
              <a:t>тютюнових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0"/>
            <a:ext cx="5462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Тютюнопал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í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ння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Рисунок 9" descr="rrrrrrrrrrrrrrr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2714620"/>
            <a:ext cx="285750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04033.22526_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071546"/>
            <a:ext cx="2619367" cy="1928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t26054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3357562"/>
            <a:ext cx="3143272" cy="2897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edenpicscom003005sunsetuy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" y="0"/>
            <a:ext cx="9144005" cy="685799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5910" y="-142900"/>
            <a:ext cx="8708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Тютюнопаління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Україні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071546"/>
            <a:ext cx="53578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щоденно</a:t>
            </a:r>
            <a:r>
              <a:rPr lang="ru-RU" dirty="0" smtClean="0"/>
              <a:t> курить 45 % </a:t>
            </a:r>
            <a:r>
              <a:rPr lang="ru-RU" dirty="0" err="1" smtClean="0"/>
              <a:t>дорослих</a:t>
            </a:r>
            <a:r>
              <a:rPr lang="ru-RU" dirty="0" smtClean="0"/>
              <a:t> </a:t>
            </a:r>
            <a:r>
              <a:rPr lang="ru-RU" dirty="0" err="1" smtClean="0"/>
              <a:t>чоловіків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9 % </a:t>
            </a:r>
            <a:r>
              <a:rPr lang="ru-RU" dirty="0" err="1" smtClean="0"/>
              <a:t>дорослих</a:t>
            </a:r>
            <a:r>
              <a:rPr lang="ru-RU" dirty="0" smtClean="0"/>
              <a:t> </a:t>
            </a:r>
            <a:r>
              <a:rPr lang="ru-RU" dirty="0" err="1" smtClean="0"/>
              <a:t>жінок</a:t>
            </a:r>
            <a:r>
              <a:rPr lang="ru-RU" dirty="0" smtClean="0"/>
              <a:t>;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 курить 45 % </a:t>
            </a:r>
            <a:r>
              <a:rPr lang="ru-RU" dirty="0" err="1" smtClean="0"/>
              <a:t>юнаків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35 % </a:t>
            </a:r>
            <a:r>
              <a:rPr lang="ru-RU" dirty="0" err="1" smtClean="0"/>
              <a:t>дівчат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68 % </a:t>
            </a:r>
            <a:r>
              <a:rPr lang="ru-RU" dirty="0" err="1" smtClean="0"/>
              <a:t>курців</a:t>
            </a:r>
            <a:r>
              <a:rPr lang="ru-RU" dirty="0" smtClean="0"/>
              <a:t> заявили,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зацікавлені</a:t>
            </a:r>
            <a:r>
              <a:rPr lang="ru-RU" dirty="0" smtClean="0"/>
              <a:t> у </a:t>
            </a:r>
            <a:r>
              <a:rPr lang="ru-RU" dirty="0" err="1" smtClean="0"/>
              <a:t>відмові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r>
              <a:rPr lang="ru-RU" dirty="0" smtClean="0"/>
              <a:t>, а </a:t>
            </a:r>
            <a:r>
              <a:rPr lang="ru-RU" dirty="0" err="1" smtClean="0"/>
              <a:t>серед</a:t>
            </a:r>
            <a:r>
              <a:rPr lang="ru-RU" dirty="0" smtClean="0"/>
              <a:t> тих, </a:t>
            </a:r>
            <a:r>
              <a:rPr lang="ru-RU" dirty="0" err="1" smtClean="0"/>
              <a:t>хто</a:t>
            </a:r>
            <a:r>
              <a:rPr lang="ru-RU" dirty="0" smtClean="0"/>
              <a:t> будь-коли курив </a:t>
            </a:r>
            <a:r>
              <a:rPr lang="ru-RU" dirty="0" err="1" smtClean="0"/>
              <a:t>щодня</a:t>
            </a:r>
            <a:r>
              <a:rPr lang="ru-RU" dirty="0" smtClean="0"/>
              <a:t>, 26 %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колишніми</a:t>
            </a:r>
            <a:r>
              <a:rPr lang="ru-RU" dirty="0" smtClean="0"/>
              <a:t> </a:t>
            </a:r>
            <a:r>
              <a:rPr lang="ru-RU" dirty="0" err="1" smtClean="0"/>
              <a:t>курцями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dirty="0" err="1" smtClean="0"/>
              <a:t>Понад</a:t>
            </a:r>
            <a:r>
              <a:rPr lang="ru-RU" dirty="0" smtClean="0"/>
              <a:t> 90 %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підтримує</a:t>
            </a:r>
            <a:r>
              <a:rPr lang="ru-RU" dirty="0" smtClean="0"/>
              <a:t> </a:t>
            </a:r>
            <a:r>
              <a:rPr lang="ru-RU" dirty="0" err="1" smtClean="0"/>
              <a:t>заборону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r>
              <a:rPr lang="ru-RU" dirty="0" smtClean="0"/>
              <a:t> на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місцях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повної</a:t>
            </a:r>
            <a:r>
              <a:rPr lang="ru-RU" dirty="0" smtClean="0"/>
              <a:t> заборони </a:t>
            </a:r>
            <a:r>
              <a:rPr lang="ru-RU" dirty="0" err="1" smtClean="0"/>
              <a:t>реклами</a:t>
            </a:r>
            <a:r>
              <a:rPr lang="ru-RU" dirty="0" smtClean="0"/>
              <a:t> тютюну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— 70 %;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31 % </a:t>
            </a:r>
            <a:r>
              <a:rPr lang="ru-RU" dirty="0" err="1" smtClean="0"/>
              <a:t>вважає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куріння</a:t>
            </a:r>
            <a:r>
              <a:rPr lang="ru-RU" dirty="0" smtClean="0"/>
              <a:t> кальяну </a:t>
            </a:r>
            <a:r>
              <a:rPr lang="ru-RU" dirty="0" err="1" smtClean="0"/>
              <a:t>призводить</a:t>
            </a:r>
            <a:r>
              <a:rPr lang="ru-RU" dirty="0" smtClean="0"/>
              <a:t> до </a:t>
            </a:r>
            <a:r>
              <a:rPr lang="ru-RU" dirty="0" err="1" smtClean="0"/>
              <a:t>серйозних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 </a:t>
            </a:r>
            <a:r>
              <a:rPr lang="ru-RU" dirty="0" err="1" smtClean="0"/>
              <a:t>Всього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нараховується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9 </a:t>
            </a:r>
            <a:r>
              <a:rPr lang="ru-RU" dirty="0" err="1" smtClean="0"/>
              <a:t>мільйонів</a:t>
            </a:r>
            <a:r>
              <a:rPr lang="ru-RU" dirty="0" smtClean="0"/>
              <a:t> </a:t>
            </a:r>
            <a:r>
              <a:rPr lang="ru-RU" dirty="0" err="1" smtClean="0"/>
              <a:t>активних</a:t>
            </a:r>
            <a:r>
              <a:rPr lang="ru-RU" dirty="0" smtClean="0"/>
              <a:t> </a:t>
            </a:r>
            <a:r>
              <a:rPr lang="ru-RU" dirty="0" err="1" smtClean="0"/>
              <a:t>курців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складають</a:t>
            </a:r>
            <a:r>
              <a:rPr lang="ru-RU" dirty="0" smtClean="0"/>
              <a:t> </a:t>
            </a:r>
            <a:r>
              <a:rPr lang="ru-RU" dirty="0" err="1" smtClean="0"/>
              <a:t>третину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працездатного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8" name="Рисунок 7" descr="1382037205_mozhet-li-kurenie-vyzvat-rak-legki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62623" y="857232"/>
            <a:ext cx="338137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13773720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0694" y="3643314"/>
            <a:ext cx="328614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8842862_4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642918"/>
            <a:ext cx="542928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посідає</a:t>
            </a:r>
            <a:r>
              <a:rPr lang="ru-RU" dirty="0" smtClean="0">
                <a:solidFill>
                  <a:schemeClr val="bg1"/>
                </a:solidFill>
              </a:rPr>
              <a:t> 17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в списку </a:t>
            </a:r>
            <a:r>
              <a:rPr lang="ru-RU" dirty="0" err="1" smtClean="0">
                <a:solidFill>
                  <a:schemeClr val="bg1"/>
                </a:solidFill>
              </a:rPr>
              <a:t>країн-лідерів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кількістю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курців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Щорічно</a:t>
            </a:r>
            <a:r>
              <a:rPr lang="ru-RU" dirty="0" smtClean="0">
                <a:solidFill>
                  <a:schemeClr val="bg1"/>
                </a:solidFill>
              </a:rPr>
              <a:t> до числа </a:t>
            </a:r>
            <a:r>
              <a:rPr lang="ru-RU" dirty="0" err="1" smtClean="0">
                <a:solidFill>
                  <a:schemeClr val="bg1"/>
                </a:solidFill>
              </a:rPr>
              <a:t>курців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долучаються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менш</a:t>
            </a:r>
            <a:r>
              <a:rPr lang="ru-RU" dirty="0" smtClean="0">
                <a:solidFill>
                  <a:schemeClr val="bg1"/>
                </a:solidFill>
              </a:rPr>
              <a:t> 100 000 </a:t>
            </a:r>
            <a:r>
              <a:rPr lang="ru-RU" dirty="0" err="1" smtClean="0">
                <a:solidFill>
                  <a:schemeClr val="bg1"/>
                </a:solidFill>
              </a:rPr>
              <a:t>українців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Кожен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четвертий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підліток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викурює</a:t>
            </a:r>
            <a:r>
              <a:rPr lang="ru-RU" dirty="0" smtClean="0">
                <a:solidFill>
                  <a:schemeClr val="bg1"/>
                </a:solidFill>
              </a:rPr>
              <a:t> першу сигарету у </a:t>
            </a:r>
            <a:r>
              <a:rPr lang="ru-RU" dirty="0" err="1" smtClean="0">
                <a:solidFill>
                  <a:schemeClr val="bg1"/>
                </a:solidFill>
              </a:rPr>
              <a:t>віці</a:t>
            </a:r>
            <a:r>
              <a:rPr lang="ru-RU" dirty="0" smtClean="0">
                <a:solidFill>
                  <a:schemeClr val="bg1"/>
                </a:solidFill>
              </a:rPr>
              <a:t> 10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другою </a:t>
            </a:r>
            <a:r>
              <a:rPr lang="ru-RU" dirty="0" err="1" smtClean="0">
                <a:solidFill>
                  <a:schemeClr val="bg1"/>
                </a:solidFill>
              </a:rPr>
              <a:t>країною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світі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Чилі</a:t>
            </a:r>
            <a:r>
              <a:rPr lang="ru-RU" dirty="0" smtClean="0">
                <a:solidFill>
                  <a:schemeClr val="bg1"/>
                </a:solidFill>
              </a:rPr>
              <a:t>), де у </a:t>
            </a:r>
            <a:r>
              <a:rPr lang="ru-RU" dirty="0" err="1" smtClean="0">
                <a:solidFill>
                  <a:schemeClr val="bg1"/>
                </a:solidFill>
              </a:rPr>
              <a:t>віці</a:t>
            </a:r>
            <a:r>
              <a:rPr lang="ru-RU" dirty="0" smtClean="0">
                <a:solidFill>
                  <a:schemeClr val="bg1"/>
                </a:solidFill>
              </a:rPr>
              <a:t> 13-15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курять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30 % </a:t>
            </a:r>
            <a:r>
              <a:rPr lang="ru-RU" dirty="0" err="1" smtClean="0">
                <a:solidFill>
                  <a:schemeClr val="bg1"/>
                </a:solidFill>
              </a:rPr>
              <a:t>юнаків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дівчат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займає</a:t>
            </a:r>
            <a:r>
              <a:rPr lang="ru-RU" dirty="0" smtClean="0">
                <a:solidFill>
                  <a:schemeClr val="bg1"/>
                </a:solidFill>
              </a:rPr>
              <a:t> ІІ </a:t>
            </a:r>
            <a:r>
              <a:rPr lang="ru-RU" dirty="0" err="1" smtClean="0">
                <a:solidFill>
                  <a:schemeClr val="bg1"/>
                </a:solidFill>
              </a:rPr>
              <a:t>місце</a:t>
            </a:r>
            <a:r>
              <a:rPr lang="ru-RU" dirty="0" smtClean="0">
                <a:solidFill>
                  <a:schemeClr val="bg1"/>
                </a:solidFill>
              </a:rPr>
              <a:t> за </a:t>
            </a:r>
            <a:r>
              <a:rPr lang="ru-RU" dirty="0" err="1" smtClean="0">
                <a:solidFill>
                  <a:schemeClr val="bg1"/>
                </a:solidFill>
              </a:rPr>
              <a:t>кількістю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викурених</a:t>
            </a:r>
            <a:r>
              <a:rPr lang="ru-RU" dirty="0" smtClean="0">
                <a:solidFill>
                  <a:schemeClr val="bg1"/>
                </a:solidFill>
              </a:rPr>
              <a:t> цигарок на одного </a:t>
            </a:r>
            <a:r>
              <a:rPr lang="ru-RU" dirty="0" err="1" smtClean="0">
                <a:solidFill>
                  <a:schemeClr val="bg1"/>
                </a:solidFill>
              </a:rPr>
              <a:t>громадянина</a:t>
            </a:r>
            <a:r>
              <a:rPr lang="ru-RU" dirty="0" smtClean="0">
                <a:solidFill>
                  <a:schemeClr val="bg1"/>
                </a:solidFill>
              </a:rPr>
              <a:t>. На кожного </a:t>
            </a:r>
            <a:r>
              <a:rPr lang="ru-RU" dirty="0" err="1" smtClean="0">
                <a:solidFill>
                  <a:schemeClr val="bg1"/>
                </a:solidFill>
              </a:rPr>
              <a:t>українця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припадає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2500 сигарет — </a:t>
            </a:r>
            <a:r>
              <a:rPr lang="ru-RU" dirty="0" err="1" smtClean="0">
                <a:solidFill>
                  <a:schemeClr val="bg1"/>
                </a:solidFill>
              </a:rPr>
              <a:t>майже</a:t>
            </a:r>
            <a:r>
              <a:rPr lang="ru-RU" dirty="0" smtClean="0">
                <a:solidFill>
                  <a:schemeClr val="bg1"/>
                </a:solidFill>
              </a:rPr>
              <a:t> 7 </a:t>
            </a:r>
            <a:r>
              <a:rPr lang="ru-RU" dirty="0" err="1" smtClean="0">
                <a:solidFill>
                  <a:schemeClr val="bg1"/>
                </a:solidFill>
              </a:rPr>
              <a:t>щоденно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err="1" smtClean="0">
                <a:solidFill>
                  <a:schemeClr val="bg1"/>
                </a:solidFill>
              </a:rPr>
              <a:t>Розрахунки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Всесвітнього</a:t>
            </a:r>
            <a:r>
              <a:rPr lang="ru-RU" dirty="0" smtClean="0">
                <a:solidFill>
                  <a:schemeClr val="bg1"/>
                </a:solidFill>
              </a:rPr>
              <a:t> банку </a:t>
            </a:r>
            <a:r>
              <a:rPr lang="ru-RU" dirty="0" err="1" smtClean="0">
                <a:solidFill>
                  <a:schemeClr val="bg1"/>
                </a:solidFill>
              </a:rPr>
              <a:t>свідчать</a:t>
            </a:r>
            <a:r>
              <a:rPr lang="ru-RU" dirty="0" smtClean="0">
                <a:solidFill>
                  <a:schemeClr val="bg1"/>
                </a:solidFill>
              </a:rPr>
              <a:t> про те,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економічні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збитки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України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тютюну </a:t>
            </a:r>
            <a:r>
              <a:rPr lang="ru-RU" dirty="0" err="1" smtClean="0">
                <a:solidFill>
                  <a:schemeClr val="bg1"/>
                </a:solidFill>
              </a:rPr>
              <a:t>складають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2 </a:t>
            </a:r>
            <a:r>
              <a:rPr lang="ru-RU" dirty="0" err="1" smtClean="0">
                <a:solidFill>
                  <a:schemeClr val="bg1"/>
                </a:solidFill>
              </a:rPr>
              <a:t>мільярдів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доларів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щорічно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</a:rPr>
              <a:t>    За </a:t>
            </a:r>
            <a:r>
              <a:rPr lang="ru-RU" dirty="0" err="1" smtClean="0">
                <a:solidFill>
                  <a:schemeClr val="bg1"/>
                </a:solidFill>
              </a:rPr>
              <a:t>офіційною</a:t>
            </a:r>
            <a:r>
              <a:rPr lang="ru-RU" dirty="0" smtClean="0">
                <a:solidFill>
                  <a:schemeClr val="bg1"/>
                </a:solidFill>
              </a:rPr>
              <a:t> статистикою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щороку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хвороб </a:t>
            </a:r>
            <a:r>
              <a:rPr lang="ru-RU" dirty="0" err="1" smtClean="0">
                <a:solidFill>
                  <a:schemeClr val="bg1"/>
                </a:solidFill>
              </a:rPr>
              <a:t>пов'язаних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курінням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помирає</a:t>
            </a:r>
            <a:r>
              <a:rPr lang="ru-RU" dirty="0" smtClean="0">
                <a:solidFill>
                  <a:schemeClr val="bg1"/>
                </a:solidFill>
              </a:rPr>
              <a:t> 120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чоловік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66731994_kuren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857232"/>
            <a:ext cx="3151677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84670io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643314"/>
            <a:ext cx="3191487" cy="250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oreline_Suns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5310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642918"/>
            <a:ext cx="564358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Життя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величезна</a:t>
            </a:r>
            <a:r>
              <a:rPr lang="ru-RU" dirty="0" smtClean="0"/>
              <a:t> книга, </a:t>
            </a:r>
          </a:p>
          <a:p>
            <a:r>
              <a:rPr lang="ru-RU" dirty="0" smtClean="0"/>
              <a:t>Давно </a:t>
            </a:r>
            <a:r>
              <a:rPr lang="ru-RU" dirty="0" err="1" smtClean="0"/>
              <a:t>забута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давно</a:t>
            </a:r>
            <a:r>
              <a:rPr lang="ru-RU" dirty="0" smtClean="0"/>
              <a:t> </a:t>
            </a:r>
            <a:r>
              <a:rPr lang="ru-RU" dirty="0" err="1" smtClean="0"/>
              <a:t>закрита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забули</a:t>
            </a:r>
            <a:r>
              <a:rPr lang="ru-RU" dirty="0" smtClean="0"/>
              <a:t> про </a:t>
            </a:r>
            <a:r>
              <a:rPr lang="ru-RU" dirty="0" err="1" smtClean="0"/>
              <a:t>реальність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лиш</a:t>
            </a:r>
            <a:r>
              <a:rPr lang="ru-RU" dirty="0" smtClean="0"/>
              <a:t> </a:t>
            </a:r>
            <a:r>
              <a:rPr lang="ru-RU" dirty="0" err="1" smtClean="0"/>
              <a:t>віртуальність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Забули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про </a:t>
            </a:r>
            <a:r>
              <a:rPr lang="ru-RU" dirty="0" err="1" smtClean="0"/>
              <a:t>толерантність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Про те,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добро у </a:t>
            </a:r>
            <a:r>
              <a:rPr lang="ru-RU" dirty="0" err="1" smtClean="0"/>
              <a:t>світі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керує</a:t>
            </a:r>
            <a:r>
              <a:rPr lang="ru-RU" dirty="0" smtClean="0"/>
              <a:t> нами </a:t>
            </a:r>
            <a:r>
              <a:rPr lang="ru-RU" dirty="0" err="1" smtClean="0"/>
              <a:t>хтось</a:t>
            </a:r>
            <a:r>
              <a:rPr lang="ru-RU" dirty="0" smtClean="0"/>
              <a:t> </a:t>
            </a:r>
          </a:p>
          <a:p>
            <a:r>
              <a:rPr lang="ru-RU" dirty="0" smtClean="0"/>
              <a:t>І у </a:t>
            </a:r>
            <a:r>
              <a:rPr lang="ru-RU" dirty="0" err="1" smtClean="0"/>
              <a:t>власних</a:t>
            </a:r>
            <a:r>
              <a:rPr lang="ru-RU" dirty="0" smtClean="0"/>
              <a:t> </a:t>
            </a:r>
            <a:r>
              <a:rPr lang="ru-RU" dirty="0" err="1" smtClean="0"/>
              <a:t>помилках</a:t>
            </a:r>
            <a:r>
              <a:rPr lang="ru-RU" dirty="0" smtClean="0"/>
              <a:t> не </a:t>
            </a:r>
            <a:r>
              <a:rPr lang="ru-RU" dirty="0" err="1" smtClean="0"/>
              <a:t>звинувачуємо</a:t>
            </a:r>
            <a:r>
              <a:rPr lang="ru-RU" dirty="0" smtClean="0"/>
              <a:t> </a:t>
            </a:r>
            <a:r>
              <a:rPr lang="ru-RU" dirty="0" err="1" smtClean="0"/>
              <a:t>когось</a:t>
            </a:r>
            <a:r>
              <a:rPr lang="ru-RU" dirty="0" smtClean="0"/>
              <a:t>, 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власні</a:t>
            </a:r>
            <a:r>
              <a:rPr lang="ru-RU" dirty="0" smtClean="0"/>
              <a:t> </a:t>
            </a:r>
            <a:r>
              <a:rPr lang="ru-RU" dirty="0" err="1" smtClean="0"/>
              <a:t>дії</a:t>
            </a:r>
            <a:r>
              <a:rPr lang="ru-RU" dirty="0" smtClean="0"/>
              <a:t>, </a:t>
            </a:r>
            <a:r>
              <a:rPr lang="ru-RU" dirty="0" err="1" smtClean="0"/>
              <a:t>відповідаємо</a:t>
            </a:r>
            <a:r>
              <a:rPr lang="ru-RU" dirty="0" smtClean="0"/>
              <a:t> ми </a:t>
            </a:r>
            <a:r>
              <a:rPr lang="ru-RU" dirty="0" err="1" smtClean="0"/>
              <a:t>самі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Ніхто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посмішок</a:t>
            </a:r>
            <a:r>
              <a:rPr lang="ru-RU" dirty="0" smtClean="0"/>
              <a:t> не любить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-214338"/>
            <a:ext cx="6658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Бережіть</a:t>
            </a:r>
            <a:r>
              <a:rPr lang="ru-RU" sz="5400" b="1" u="sng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u="sng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своє</a:t>
            </a:r>
            <a:r>
              <a:rPr lang="ru-RU" sz="5400" b="1" u="sng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u="sng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endParaRPr lang="ru-RU" sz="5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785794"/>
            <a:ext cx="364333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429124" y="316468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І </a:t>
            </a:r>
            <a:r>
              <a:rPr lang="ru-RU" dirty="0" err="1" smtClean="0">
                <a:solidFill>
                  <a:schemeClr val="bg1"/>
                </a:solidFill>
              </a:rPr>
              <a:t>серце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кам'яне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ніхто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вже</a:t>
            </a:r>
            <a:r>
              <a:rPr lang="ru-RU" dirty="0" smtClean="0">
                <a:solidFill>
                  <a:schemeClr val="bg1"/>
                </a:solidFill>
              </a:rPr>
              <a:t> не </a:t>
            </a:r>
            <a:r>
              <a:rPr lang="ru-RU" dirty="0" err="1" smtClean="0">
                <a:solidFill>
                  <a:schemeClr val="bg1"/>
                </a:solidFill>
              </a:rPr>
              <a:t>розбудить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зникли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звичайні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почуття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І </a:t>
            </a:r>
            <a:r>
              <a:rPr lang="ru-RU" dirty="0" err="1" smtClean="0">
                <a:solidFill>
                  <a:schemeClr val="bg1"/>
                </a:solidFill>
              </a:rPr>
              <a:t>йдемо</a:t>
            </a:r>
            <a:r>
              <a:rPr lang="ru-RU" dirty="0" smtClean="0">
                <a:solidFill>
                  <a:schemeClr val="bg1"/>
                </a:solidFill>
              </a:rPr>
              <a:t> то в </a:t>
            </a:r>
            <a:r>
              <a:rPr lang="ru-RU" dirty="0" err="1" smtClean="0">
                <a:solidFill>
                  <a:schemeClr val="bg1"/>
                </a:solidFill>
              </a:rPr>
              <a:t>тінь</a:t>
            </a:r>
            <a:r>
              <a:rPr lang="ru-RU" dirty="0" smtClean="0">
                <a:solidFill>
                  <a:schemeClr val="bg1"/>
                </a:solidFill>
              </a:rPr>
              <a:t>, то в </a:t>
            </a:r>
            <a:r>
              <a:rPr lang="ru-RU" dirty="0" err="1" smtClean="0">
                <a:solidFill>
                  <a:schemeClr val="bg1"/>
                </a:solidFill>
              </a:rPr>
              <a:t>небуття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dirty="0" err="1" smtClean="0"/>
              <a:t>Забуваючи</a:t>
            </a:r>
            <a:r>
              <a:rPr lang="ru-RU" dirty="0" smtClean="0"/>
              <a:t>, про </a:t>
            </a:r>
            <a:r>
              <a:rPr lang="ru-RU" dirty="0" err="1" smtClean="0"/>
              <a:t>справжнє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Яке приносить </a:t>
            </a:r>
            <a:r>
              <a:rPr lang="ru-RU" dirty="0" err="1" smtClean="0"/>
              <a:t>сміх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радісних</a:t>
            </a:r>
            <a:r>
              <a:rPr lang="ru-RU" dirty="0" smtClean="0"/>
              <a:t> </a:t>
            </a:r>
            <a:r>
              <a:rPr lang="ru-RU" dirty="0" err="1" smtClean="0"/>
              <a:t>потіх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Яке </a:t>
            </a:r>
            <a:r>
              <a:rPr lang="ru-RU" dirty="0" err="1" smtClean="0"/>
              <a:t>дарує</a:t>
            </a:r>
            <a:r>
              <a:rPr lang="ru-RU" dirty="0" smtClean="0"/>
              <a:t> </a:t>
            </a:r>
            <a:r>
              <a:rPr lang="ru-RU" dirty="0" err="1" smtClean="0"/>
              <a:t>щастя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мрії</a:t>
            </a:r>
            <a:r>
              <a:rPr lang="ru-RU" dirty="0" smtClean="0"/>
              <a:t>, </a:t>
            </a:r>
            <a:r>
              <a:rPr lang="ru-RU" dirty="0" err="1" smtClean="0"/>
              <a:t>Зберігає</a:t>
            </a:r>
            <a:r>
              <a:rPr lang="ru-RU" dirty="0" smtClean="0"/>
              <a:t> </a:t>
            </a:r>
            <a:r>
              <a:rPr lang="ru-RU" dirty="0" err="1" smtClean="0"/>
              <a:t>радісні</a:t>
            </a:r>
            <a:r>
              <a:rPr lang="ru-RU" dirty="0" smtClean="0"/>
              <a:t> </a:t>
            </a:r>
            <a:r>
              <a:rPr lang="ru-RU" dirty="0" err="1" smtClean="0"/>
              <a:t>події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Бережіть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, </a:t>
            </a:r>
            <a:r>
              <a:rPr lang="ru-RU" dirty="0" err="1" smtClean="0"/>
              <a:t>життів</a:t>
            </a:r>
            <a:r>
              <a:rPr lang="ru-RU" dirty="0" smtClean="0"/>
              <a:t> у нас не так </a:t>
            </a:r>
            <a:r>
              <a:rPr lang="ru-RU" dirty="0" err="1" smtClean="0"/>
              <a:t>багато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Не старайтесь в грязь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втоптати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нього</a:t>
            </a:r>
            <a:r>
              <a:rPr lang="ru-RU" dirty="0" smtClean="0"/>
              <a:t> так </a:t>
            </a:r>
            <a:r>
              <a:rPr lang="ru-RU" dirty="0" err="1" smtClean="0"/>
              <a:t>плювати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берегти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станеш</a:t>
            </a:r>
            <a:r>
              <a:rPr lang="ru-RU" dirty="0" smtClean="0"/>
              <a:t> </a:t>
            </a:r>
            <a:r>
              <a:rPr lang="ru-RU" dirty="0" err="1" smtClean="0"/>
              <a:t>лиш</a:t>
            </a:r>
            <a:r>
              <a:rPr lang="ru-RU" dirty="0" smtClean="0"/>
              <a:t> </a:t>
            </a:r>
            <a:r>
              <a:rPr lang="ru-RU" dirty="0" err="1" smtClean="0"/>
              <a:t>щасливіший</a:t>
            </a:r>
            <a:r>
              <a:rPr lang="ru-RU" dirty="0" smtClean="0"/>
              <a:t> ТИ!</a:t>
            </a:r>
            <a:endParaRPr lang="ru-RU" dirty="0"/>
          </a:p>
        </p:txBody>
      </p:sp>
      <p:pic>
        <p:nvPicPr>
          <p:cNvPr id="10" name="Рисунок 9" descr="1346116761_67da1b17dbd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12" y="3643314"/>
            <a:ext cx="406617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b2d23b6805d4e901be09c87739a907c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034"/>
            <a:ext cx="9144000" cy="686503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928670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Кожному </a:t>
            </a:r>
            <a:r>
              <a:rPr lang="ru-RU" dirty="0" err="1" smtClean="0"/>
              <a:t>з</a:t>
            </a:r>
            <a:r>
              <a:rPr lang="ru-RU" dirty="0" smtClean="0"/>
              <a:t> нас </a:t>
            </a:r>
            <a:r>
              <a:rPr lang="ru-RU" dirty="0" err="1" smtClean="0"/>
              <a:t>дане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своя дорога,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цей</a:t>
            </a:r>
            <a:r>
              <a:rPr lang="ru-RU" dirty="0" smtClean="0"/>
              <a:t> шлях </a:t>
            </a:r>
            <a:r>
              <a:rPr lang="ru-RU" dirty="0" err="1" smtClean="0"/>
              <a:t>потрібно</a:t>
            </a:r>
            <a:r>
              <a:rPr lang="ru-RU" dirty="0" smtClean="0"/>
              <a:t> пройти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радістю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вірою</a:t>
            </a:r>
            <a:r>
              <a:rPr lang="ru-RU" dirty="0" smtClean="0"/>
              <a:t> у </a:t>
            </a:r>
            <a:r>
              <a:rPr lang="ru-RU" dirty="0" err="1" smtClean="0"/>
              <a:t>серці</a:t>
            </a:r>
            <a:r>
              <a:rPr lang="ru-RU" dirty="0" smtClean="0"/>
              <a:t>.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подароване</a:t>
            </a:r>
            <a:r>
              <a:rPr lang="ru-RU" dirty="0" smtClean="0"/>
              <a:t> Богом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велика </a:t>
            </a:r>
            <a:r>
              <a:rPr lang="ru-RU" dirty="0" err="1" smtClean="0"/>
              <a:t>радість</a:t>
            </a:r>
            <a:r>
              <a:rPr lang="ru-RU" dirty="0" smtClean="0"/>
              <a:t>, а </a:t>
            </a:r>
            <a:r>
              <a:rPr lang="ru-RU" dirty="0" err="1" smtClean="0"/>
              <a:t>віра</a:t>
            </a:r>
            <a:r>
              <a:rPr lang="ru-RU" dirty="0" smtClean="0"/>
              <a:t> </a:t>
            </a:r>
            <a:r>
              <a:rPr lang="ru-RU" dirty="0" err="1" smtClean="0"/>
              <a:t>робить</a:t>
            </a:r>
            <a:r>
              <a:rPr lang="ru-RU" dirty="0" smtClean="0"/>
              <a:t> </a:t>
            </a:r>
            <a:r>
              <a:rPr lang="ru-RU" dirty="0" err="1" smtClean="0"/>
              <a:t>кожен</a:t>
            </a:r>
            <a:r>
              <a:rPr lang="ru-RU" dirty="0" smtClean="0"/>
              <a:t> </a:t>
            </a:r>
            <a:r>
              <a:rPr lang="ru-RU" dirty="0" err="1" smtClean="0"/>
              <a:t>крок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шляху легким. </a:t>
            </a:r>
            <a:r>
              <a:rPr lang="ru-RU" dirty="0" err="1" smtClean="0"/>
              <a:t>Біблія</a:t>
            </a:r>
            <a:r>
              <a:rPr lang="ru-RU" dirty="0" smtClean="0"/>
              <a:t> </a:t>
            </a:r>
            <a:r>
              <a:rPr lang="ru-RU" dirty="0" err="1" smtClean="0"/>
              <a:t>навчає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«</a:t>
            </a:r>
            <a:r>
              <a:rPr lang="ru-RU" dirty="0" err="1" smtClean="0"/>
              <a:t>з</a:t>
            </a:r>
            <a:r>
              <a:rPr lang="ru-RU" dirty="0" smtClean="0"/>
              <a:t> того моменту, коли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повірить</a:t>
            </a:r>
            <a:r>
              <a:rPr lang="ru-RU" dirty="0" smtClean="0"/>
              <a:t> у Христа, вона </a:t>
            </a:r>
            <a:r>
              <a:rPr lang="ru-RU" dirty="0" err="1" smtClean="0"/>
              <a:t>отримає</a:t>
            </a:r>
            <a:r>
              <a:rPr lang="ru-RU" dirty="0" smtClean="0"/>
              <a:t> </a:t>
            </a:r>
            <a:r>
              <a:rPr lang="ru-RU" dirty="0" err="1" smtClean="0"/>
              <a:t>вічну</a:t>
            </a:r>
            <a:r>
              <a:rPr lang="ru-RU" dirty="0" smtClean="0"/>
              <a:t> </a:t>
            </a:r>
            <a:r>
              <a:rPr lang="ru-RU" dirty="0" err="1" smtClean="0"/>
              <a:t>гарантію</a:t>
            </a:r>
            <a:r>
              <a:rPr lang="ru-RU" dirty="0" smtClean="0"/>
              <a:t> </a:t>
            </a:r>
            <a:r>
              <a:rPr lang="ru-RU" dirty="0" err="1" smtClean="0"/>
              <a:t>спасіння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підтримку</a:t>
            </a:r>
            <a:r>
              <a:rPr lang="ru-RU" dirty="0" smtClean="0"/>
              <a:t>…» (</a:t>
            </a:r>
            <a:r>
              <a:rPr lang="ru-RU" dirty="0" err="1" smtClean="0"/>
              <a:t>Біблія</a:t>
            </a:r>
            <a:r>
              <a:rPr lang="ru-RU" dirty="0" smtClean="0"/>
              <a:t>, </a:t>
            </a:r>
            <a:r>
              <a:rPr lang="ru-RU" dirty="0" err="1" smtClean="0"/>
              <a:t>Івана</a:t>
            </a:r>
            <a:r>
              <a:rPr lang="ru-RU" dirty="0" smtClean="0"/>
              <a:t> 3:16).</a:t>
            </a:r>
            <a:endParaRPr lang="ru-RU" dirty="0"/>
          </a:p>
        </p:txBody>
      </p:sp>
      <p:pic>
        <p:nvPicPr>
          <p:cNvPr id="5" name="Рисунок 4" descr="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071546"/>
            <a:ext cx="3247390" cy="219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3500438"/>
            <a:ext cx="2286000" cy="2343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thought leade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71604" y="3857628"/>
            <a:ext cx="3348746" cy="2298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unSet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222" y="0"/>
            <a:ext cx="9662345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0"/>
            <a:ext cx="8399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Мудрі вислови про життя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928670"/>
            <a:ext cx="864401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    Все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експеримент</a:t>
            </a:r>
            <a:r>
              <a:rPr lang="ru-RU" dirty="0" smtClean="0">
                <a:solidFill>
                  <a:schemeClr val="bg1"/>
                </a:solidFill>
              </a:rPr>
              <a:t>. Чим </a:t>
            </a:r>
            <a:r>
              <a:rPr lang="ru-RU" dirty="0" err="1" smtClean="0">
                <a:solidFill>
                  <a:schemeClr val="bg1"/>
                </a:solidFill>
              </a:rPr>
              <a:t>більше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експериментів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робиш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тим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краще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(Ральф </a:t>
            </a:r>
            <a:r>
              <a:rPr lang="ru-RU" dirty="0" err="1" smtClean="0">
                <a:solidFill>
                  <a:schemeClr val="bg1"/>
                </a:solidFill>
              </a:rPr>
              <a:t>Велдоу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Емерсон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Той, </a:t>
            </a:r>
            <a:r>
              <a:rPr lang="ru-RU" dirty="0" err="1" smtClean="0">
                <a:solidFill>
                  <a:schemeClr val="bg1"/>
                </a:solidFill>
              </a:rPr>
              <a:t>хто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сміє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змарнувати</a:t>
            </a:r>
            <a:r>
              <a:rPr lang="ru-RU" dirty="0" smtClean="0">
                <a:solidFill>
                  <a:schemeClr val="bg1"/>
                </a:solidFill>
              </a:rPr>
              <a:t> одну годину часу, не </a:t>
            </a:r>
            <a:r>
              <a:rPr lang="ru-RU" dirty="0" err="1" smtClean="0">
                <a:solidFill>
                  <a:schemeClr val="bg1"/>
                </a:solidFill>
              </a:rPr>
              <a:t>зрозумів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цінності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життя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(Чарльз </a:t>
            </a:r>
            <a:r>
              <a:rPr lang="ru-RU" dirty="0" err="1" smtClean="0">
                <a:solidFill>
                  <a:schemeClr val="bg1"/>
                </a:solidFill>
              </a:rPr>
              <a:t>Дарвін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Не живи </a:t>
            </a:r>
            <a:r>
              <a:rPr lang="ru-RU" dirty="0" err="1" smtClean="0">
                <a:solidFill>
                  <a:schemeClr val="bg1"/>
                </a:solidFill>
              </a:rPr>
              <a:t>вчора</a:t>
            </a:r>
            <a:r>
              <a:rPr lang="ru-RU" dirty="0" smtClean="0">
                <a:solidFill>
                  <a:schemeClr val="bg1"/>
                </a:solidFill>
              </a:rPr>
              <a:t>, не </a:t>
            </a:r>
            <a:r>
              <a:rPr lang="ru-RU" dirty="0" err="1" smtClean="0">
                <a:solidFill>
                  <a:schemeClr val="bg1"/>
                </a:solidFill>
              </a:rPr>
              <a:t>мрій</a:t>
            </a:r>
            <a:r>
              <a:rPr lang="ru-RU" dirty="0" smtClean="0">
                <a:solidFill>
                  <a:schemeClr val="bg1"/>
                </a:solidFill>
              </a:rPr>
              <a:t> про завтра, </a:t>
            </a:r>
            <a:r>
              <a:rPr lang="ru-RU" dirty="0" err="1" smtClean="0">
                <a:solidFill>
                  <a:schemeClr val="bg1"/>
                </a:solidFill>
              </a:rPr>
              <a:t>сконцентруй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свій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розум</a:t>
            </a:r>
            <a:r>
              <a:rPr lang="ru-RU" dirty="0" smtClean="0">
                <a:solidFill>
                  <a:schemeClr val="bg1"/>
                </a:solidFill>
              </a:rPr>
              <a:t> на </a:t>
            </a:r>
            <a:r>
              <a:rPr lang="ru-RU" dirty="0" err="1" smtClean="0">
                <a:solidFill>
                  <a:schemeClr val="bg1"/>
                </a:solidFill>
              </a:rPr>
              <a:t>даному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моменті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(Буда)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dirty="0" err="1" smtClean="0">
                <a:solidFill>
                  <a:schemeClr val="bg1"/>
                </a:solidFill>
              </a:rPr>
              <a:t>Кожен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помирає</a:t>
            </a:r>
            <a:r>
              <a:rPr lang="ru-RU" dirty="0" smtClean="0">
                <a:solidFill>
                  <a:schemeClr val="bg1"/>
                </a:solidFill>
              </a:rPr>
              <a:t> . Але не </a:t>
            </a:r>
            <a:r>
              <a:rPr lang="ru-RU" dirty="0" err="1" smtClean="0">
                <a:solidFill>
                  <a:schemeClr val="bg1"/>
                </a:solidFill>
              </a:rPr>
              <a:t>кожен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насправді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живе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 err="1" smtClean="0">
                <a:solidFill>
                  <a:schemeClr val="bg1"/>
                </a:solidFill>
              </a:rPr>
              <a:t>Вільям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Воліс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</a:t>
            </a:r>
            <a:r>
              <a:rPr lang="ru-RU" dirty="0" smtClean="0"/>
              <a:t>Все в </a:t>
            </a:r>
            <a:r>
              <a:rPr lang="ru-RU" dirty="0" err="1" smtClean="0"/>
              <a:t>житті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щастям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(Дональд Трамп)</a:t>
            </a:r>
            <a:br>
              <a:rPr lang="ru-RU" dirty="0" smtClean="0"/>
            </a:br>
            <a:r>
              <a:rPr lang="ru-RU" dirty="0" smtClean="0"/>
              <a:t>    Я люблю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стільки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невідомого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Ентоні</a:t>
            </a:r>
            <a:r>
              <a:rPr lang="ru-RU" dirty="0" smtClean="0"/>
              <a:t> </a:t>
            </a:r>
            <a:r>
              <a:rPr lang="ru-RU" dirty="0" err="1" smtClean="0"/>
              <a:t>Хопкінс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    Люди,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глибоко</a:t>
            </a:r>
            <a:r>
              <a:rPr lang="ru-RU" dirty="0" smtClean="0"/>
              <a:t>, не </a:t>
            </a:r>
            <a:r>
              <a:rPr lang="ru-RU" dirty="0" err="1" smtClean="0"/>
              <a:t>мають</a:t>
            </a:r>
            <a:r>
              <a:rPr lang="ru-RU" dirty="0" smtClean="0"/>
              <a:t> страху </a:t>
            </a:r>
            <a:r>
              <a:rPr lang="ru-RU" dirty="0" err="1" smtClean="0"/>
              <a:t>смерті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Анаіс</a:t>
            </a:r>
            <a:r>
              <a:rPr lang="ru-RU" dirty="0" smtClean="0"/>
              <a:t> </a:t>
            </a:r>
            <a:r>
              <a:rPr lang="ru-RU" dirty="0" err="1" smtClean="0"/>
              <a:t>Нін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    Ми не </a:t>
            </a:r>
            <a:r>
              <a:rPr lang="ru-RU" dirty="0" err="1" smtClean="0"/>
              <a:t>можемо</a:t>
            </a:r>
            <a:r>
              <a:rPr lang="ru-RU" dirty="0" smtClean="0"/>
              <a:t> </a:t>
            </a:r>
            <a:r>
              <a:rPr lang="ru-RU" dirty="0" err="1" smtClean="0"/>
              <a:t>спланувати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Все, </a:t>
            </a:r>
            <a:r>
              <a:rPr lang="ru-RU" dirty="0" err="1" smtClean="0"/>
              <a:t>що</a:t>
            </a:r>
            <a:r>
              <a:rPr lang="ru-RU" dirty="0" smtClean="0"/>
              <a:t> ми </a:t>
            </a:r>
            <a:r>
              <a:rPr lang="ru-RU" dirty="0" err="1" smtClean="0"/>
              <a:t>можемо</a:t>
            </a:r>
            <a:r>
              <a:rPr lang="ru-RU" dirty="0" smtClean="0"/>
              <a:t>, так </a:t>
            </a:r>
            <a:r>
              <a:rPr lang="ru-RU" dirty="0" err="1" smtClean="0"/>
              <a:t>це</a:t>
            </a:r>
            <a:r>
              <a:rPr lang="ru-RU" dirty="0" smtClean="0"/>
              <a:t> бути </a:t>
            </a:r>
            <a:r>
              <a:rPr lang="ru-RU" dirty="0" err="1" smtClean="0"/>
              <a:t>відкритими</a:t>
            </a:r>
            <a:r>
              <a:rPr lang="ru-RU" dirty="0" smtClean="0"/>
              <a:t> до </a:t>
            </a:r>
            <a:r>
              <a:rPr lang="ru-RU" dirty="0" err="1" smtClean="0"/>
              <a:t>нього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Лаурін</a:t>
            </a:r>
            <a:r>
              <a:rPr lang="ru-RU" dirty="0" smtClean="0"/>
              <a:t> </a:t>
            </a:r>
            <a:r>
              <a:rPr lang="ru-RU" dirty="0" err="1" smtClean="0"/>
              <a:t>Хіл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    </a:t>
            </a:r>
            <a:r>
              <a:rPr lang="ru-RU" dirty="0" err="1" smtClean="0"/>
              <a:t>Твоє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твоїми</a:t>
            </a:r>
            <a:r>
              <a:rPr lang="ru-RU" dirty="0" smtClean="0"/>
              <a:t> думками.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ru-RU" dirty="0" err="1" smtClean="0"/>
              <a:t>Маркус</a:t>
            </a:r>
            <a:r>
              <a:rPr lang="ru-RU" dirty="0" smtClean="0"/>
              <a:t> </a:t>
            </a:r>
            <a:r>
              <a:rPr lang="ru-RU" dirty="0" err="1" smtClean="0"/>
              <a:t>Авреліу</a:t>
            </a:r>
            <a:r>
              <a:rPr lang="en-US" dirty="0" smtClean="0"/>
              <a:t>c)</a:t>
            </a:r>
            <a:br>
              <a:rPr lang="en-US" dirty="0" smtClean="0"/>
            </a:br>
            <a:endParaRPr lang="ru-RU" dirty="0"/>
          </a:p>
        </p:txBody>
      </p:sp>
      <p:pic>
        <p:nvPicPr>
          <p:cNvPr id="8" name="Рисунок 7" descr="AAA1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428868"/>
            <a:ext cx="350282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Walls.com-422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785794"/>
            <a:ext cx="585791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50800"/>
                <a:effectLst/>
              </a:rPr>
              <a:t>Людино!Ти</a:t>
            </a:r>
            <a:r>
              <a:rPr lang="ru-RU" sz="5400" b="1" cap="none" spc="0" dirty="0" smtClean="0">
                <a:ln w="50800"/>
                <a:effectLst/>
              </a:rPr>
              <a:t> </a:t>
            </a:r>
            <a:r>
              <a:rPr lang="ru-RU" sz="5400" b="1" cap="none" spc="0" dirty="0" err="1" smtClean="0">
                <a:ln w="50800"/>
                <a:effectLst/>
              </a:rPr>
              <a:t>прийшла</a:t>
            </a:r>
            <a:r>
              <a:rPr lang="ru-RU" sz="5400" b="1" cap="none" spc="0" dirty="0" smtClean="0">
                <a:ln w="50800"/>
                <a:effectLst/>
              </a:rPr>
              <a:t> в </a:t>
            </a:r>
            <a:r>
              <a:rPr lang="ru-RU" sz="5400" b="1" cap="none" spc="0" dirty="0" err="1" smtClean="0">
                <a:ln w="50800"/>
                <a:effectLst/>
              </a:rPr>
              <a:t>цей</a:t>
            </a:r>
            <a:r>
              <a:rPr lang="ru-RU" sz="5400" b="1" cap="none" spc="0" dirty="0" smtClean="0">
                <a:ln w="50800"/>
                <a:effectLst/>
              </a:rPr>
              <a:t> </a:t>
            </a:r>
            <a:r>
              <a:rPr lang="ru-RU" sz="5400" b="1" cap="none" spc="0" dirty="0" err="1" smtClean="0">
                <a:ln w="50800"/>
                <a:effectLst/>
              </a:rPr>
              <a:t>світ</a:t>
            </a:r>
            <a:r>
              <a:rPr lang="ru-RU" sz="5400" b="1" cap="none" spc="0" dirty="0" smtClean="0">
                <a:ln w="50800"/>
                <a:effectLst/>
              </a:rPr>
              <a:t>, </a:t>
            </a:r>
            <a:r>
              <a:rPr lang="ru-RU" sz="5400" b="1" cap="none" spc="0" dirty="0" err="1" smtClean="0">
                <a:ln w="50800"/>
                <a:effectLst/>
              </a:rPr>
              <a:t>тож</a:t>
            </a:r>
            <a:r>
              <a:rPr lang="ru-RU" sz="5400" b="1" cap="none" spc="0" dirty="0" smtClean="0">
                <a:ln w="50800"/>
                <a:effectLst/>
              </a:rPr>
              <a:t> </a:t>
            </a:r>
            <a:r>
              <a:rPr lang="ru-RU" sz="5400" b="1" cap="none" spc="0" dirty="0" err="1" smtClean="0">
                <a:ln w="50800"/>
                <a:effectLst/>
              </a:rPr>
              <a:t>збережи</a:t>
            </a:r>
            <a:r>
              <a:rPr lang="ru-RU" sz="5400" b="1" cap="none" spc="0" dirty="0" smtClean="0">
                <a:ln w="50800"/>
                <a:effectLst/>
              </a:rPr>
              <a:t> себе для </a:t>
            </a:r>
            <a:r>
              <a:rPr lang="ru-RU" sz="5400" b="1" cap="none" spc="0" dirty="0" err="1" smtClean="0">
                <a:ln w="50800"/>
                <a:effectLst/>
              </a:rPr>
              <a:t>історії</a:t>
            </a:r>
            <a:r>
              <a:rPr lang="ru-RU" sz="5400" b="1" cap="none" spc="0" dirty="0" smtClean="0">
                <a:ln w="50800"/>
                <a:effectLst/>
              </a:rPr>
              <a:t> </a:t>
            </a:r>
            <a:r>
              <a:rPr lang="ru-RU" sz="5400" b="1" cap="none" spc="0" dirty="0" err="1" smtClean="0">
                <a:ln w="50800"/>
                <a:effectLst/>
              </a:rPr>
              <a:t>і</a:t>
            </a:r>
            <a:r>
              <a:rPr lang="ru-RU" sz="5400" b="1" cap="none" spc="0" dirty="0" smtClean="0">
                <a:ln w="50800"/>
                <a:effectLst/>
              </a:rPr>
              <a:t> не стань «</a:t>
            </a:r>
            <a:r>
              <a:rPr lang="ru-RU" sz="5400" b="1" cap="none" spc="0" dirty="0" err="1" smtClean="0">
                <a:ln w="50800"/>
                <a:effectLst/>
              </a:rPr>
              <a:t>подією</a:t>
            </a:r>
            <a:r>
              <a:rPr lang="ru-RU" sz="5400" b="1" cap="none" spc="0" dirty="0" smtClean="0">
                <a:ln w="50800"/>
                <a:effectLst/>
              </a:rPr>
              <a:t>»!</a:t>
            </a:r>
            <a:endParaRPr lang="ru-RU" sz="5400" b="1" cap="none" spc="0" dirty="0">
              <a:ln w="50800"/>
              <a:effectLst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5222407_95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43306" y="0"/>
            <a:ext cx="18614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Зміст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642918"/>
            <a:ext cx="28488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1.Шкідливі звички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714356"/>
            <a:ext cx="2266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2.Наркоманія</a:t>
            </a:r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500174"/>
            <a:ext cx="34656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3.Наркоманія в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Україні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928802"/>
            <a:ext cx="200798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/>
                <a:solidFill>
                  <a:schemeClr val="accent3"/>
                </a:solidFill>
                <a:effectLst/>
              </a:rPr>
              <a:t>4.Алкоголізм</a:t>
            </a:r>
            <a:endParaRPr lang="ru-RU" sz="2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1928802"/>
            <a:ext cx="3641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5.Алкоголізм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Україні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2714620"/>
            <a:ext cx="23584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6.Токсикоманія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3143248"/>
            <a:ext cx="4056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7.Токсикоманія на Україні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3571876"/>
            <a:ext cx="27648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8.Тютюнопал</a:t>
            </a:r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í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ння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3929066"/>
            <a:ext cx="42079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9.Тютюнопаління на Україні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85786" y="4214818"/>
            <a:ext cx="34454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u="sng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10.Бережіть </a:t>
            </a:r>
            <a:r>
              <a:rPr lang="ru-RU" sz="2400" b="1" u="sng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своє</a:t>
            </a:r>
            <a:r>
              <a:rPr lang="ru-RU" sz="2400" b="1" u="sng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u="sng" cap="none" spc="0" dirty="0" err="1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життя</a:t>
            </a:r>
            <a:endParaRPr lang="ru-RU" sz="24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0034" y="4572008"/>
            <a:ext cx="420576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11.Мудрі вислови про життя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hhhhhhhhhhhhhhhhhhhhhhhhhhhhhhhhhhhhhhhhhhhhhhhhhhhhhhhhhhhhh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76" y="785794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Шкідливі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звички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— ряд </a:t>
            </a:r>
            <a:r>
              <a:rPr lang="ru-RU" dirty="0" err="1" smtClean="0">
                <a:solidFill>
                  <a:schemeClr val="bg1"/>
                </a:solidFill>
              </a:rPr>
              <a:t>звичок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шкідливими</a:t>
            </a:r>
            <a:r>
              <a:rPr lang="ru-RU" dirty="0" smtClean="0">
                <a:solidFill>
                  <a:schemeClr val="bg1"/>
                </a:solidFill>
              </a:rPr>
              <a:t> для </a:t>
            </a:r>
            <a:r>
              <a:rPr lang="ru-RU" dirty="0" err="1" smtClean="0">
                <a:solidFill>
                  <a:schemeClr val="bg1"/>
                </a:solidFill>
              </a:rPr>
              <a:t>організму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. Вони </a:t>
            </a:r>
            <a:r>
              <a:rPr lang="ru-RU" dirty="0" err="1" smtClean="0">
                <a:solidFill>
                  <a:schemeClr val="bg1"/>
                </a:solidFill>
              </a:rPr>
              <a:t>перешкоджають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розвиватися</a:t>
            </a:r>
            <a:r>
              <a:rPr lang="ru-RU" dirty="0" smtClean="0">
                <a:solidFill>
                  <a:schemeClr val="bg1"/>
                </a:solidFill>
              </a:rPr>
              <a:t> як </a:t>
            </a:r>
            <a:r>
              <a:rPr lang="ru-RU" dirty="0" err="1" smtClean="0">
                <a:solidFill>
                  <a:schemeClr val="bg1"/>
                </a:solidFill>
              </a:rPr>
              <a:t>розумово</a:t>
            </a:r>
            <a:r>
              <a:rPr lang="ru-RU" dirty="0" smtClean="0">
                <a:solidFill>
                  <a:schemeClr val="bg1"/>
                </a:solidFill>
              </a:rPr>
              <a:t>, так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фізично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bbbbbbbbbbbbbb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1643050"/>
            <a:ext cx="2294589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285984" y="185736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звичок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декілька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шкідливих</a:t>
            </a:r>
            <a:r>
              <a:rPr lang="ru-RU" dirty="0" smtClean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err="1" smtClean="0"/>
              <a:t>наркоманія</a:t>
            </a:r>
            <a:r>
              <a:rPr lang="ru-RU" dirty="0" smtClean="0"/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err="1" smtClean="0"/>
              <a:t>алкоголізм</a:t>
            </a:r>
            <a:r>
              <a:rPr lang="ru-RU" dirty="0" smtClean="0"/>
              <a:t>,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err="1" smtClean="0"/>
              <a:t>токсикоманія</a:t>
            </a:r>
            <a:r>
              <a:rPr lang="ru-RU" dirty="0" smtClean="0"/>
              <a:t>,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 err="1" smtClean="0"/>
              <a:t>тютюнопаління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4071942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звичок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викликають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залежність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людини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тої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іншої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речовини</a:t>
            </a:r>
            <a:r>
              <a:rPr lang="ru-RU" dirty="0" smtClean="0">
                <a:solidFill>
                  <a:schemeClr val="bg1"/>
                </a:solidFill>
              </a:rPr>
              <a:t>, яку вона </a:t>
            </a:r>
            <a:r>
              <a:rPr lang="ru-RU" dirty="0" err="1" smtClean="0">
                <a:solidFill>
                  <a:schemeClr val="bg1"/>
                </a:solidFill>
              </a:rPr>
              <a:t>вживає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nnnnnnnnnnnnnnnnnnnnnnnn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714884"/>
            <a:ext cx="3286148" cy="200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ffffffffffffffffffffffffffffffffffffffffffff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39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7158" y="1142984"/>
            <a:ext cx="64294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Наркоманія</a:t>
            </a:r>
            <a:r>
              <a:rPr lang="ru-RU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/>
              <a:t>— </a:t>
            </a:r>
            <a:r>
              <a:rPr lang="ru-RU" dirty="0" err="1" smtClean="0"/>
              <a:t>група</a:t>
            </a:r>
            <a:r>
              <a:rPr lang="ru-RU" dirty="0" smtClean="0"/>
              <a:t> хвороб,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виникає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систематичного, у </a:t>
            </a:r>
            <a:r>
              <a:rPr lang="ru-RU" dirty="0" err="1" smtClean="0"/>
              <a:t>наростаючій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включені</a:t>
            </a:r>
            <a:r>
              <a:rPr lang="ru-RU" dirty="0" smtClean="0"/>
              <a:t> до </a:t>
            </a:r>
            <a:r>
              <a:rPr lang="ru-RU" dirty="0" err="1" smtClean="0"/>
              <a:t>затвердженого</a:t>
            </a:r>
            <a:r>
              <a:rPr lang="ru-RU" dirty="0" smtClean="0"/>
              <a:t> на </a:t>
            </a:r>
            <a:r>
              <a:rPr lang="ru-RU" dirty="0" err="1" smtClean="0"/>
              <a:t>офіційному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 списку </a:t>
            </a:r>
            <a:r>
              <a:rPr lang="ru-RU" dirty="0" err="1" smtClean="0"/>
              <a:t>наркотиків</a:t>
            </a:r>
            <a:r>
              <a:rPr lang="ru-RU" dirty="0" smtClean="0"/>
              <a:t>. </a:t>
            </a:r>
            <a:r>
              <a:rPr lang="ru-RU" dirty="0" err="1" smtClean="0"/>
              <a:t>Проявами</a:t>
            </a:r>
            <a:r>
              <a:rPr lang="ru-RU" dirty="0" smtClean="0"/>
              <a:t> </a:t>
            </a:r>
            <a:r>
              <a:rPr lang="ru-RU" dirty="0" err="1" smtClean="0"/>
              <a:t>наркоманії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психічна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фізична</a:t>
            </a:r>
            <a:r>
              <a:rPr lang="ru-RU" dirty="0" smtClean="0"/>
              <a:t> </a:t>
            </a:r>
            <a:r>
              <a:rPr lang="ru-RU" dirty="0" err="1" smtClean="0"/>
              <a:t>залежність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абстиненції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прийому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42852"/>
            <a:ext cx="4129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Наркоманія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 descr="bbbbbbbbbbbbbbbbbbbbbbbbbbbbbbbbbb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6578" y="285728"/>
            <a:ext cx="2071682" cy="2071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fffffffffffffffffffffffffffff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4595807"/>
            <a:ext cx="3393290" cy="2262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gggggggggggggggg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821574"/>
            <a:ext cx="3143272" cy="2276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bbbbbbbbbbbbbbbbbbbbbbbbb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2928934"/>
            <a:ext cx="3000396" cy="2175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ggggggggggggggggggggggg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8024"/>
            <a:ext cx="9158638" cy="687602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42976" y="142852"/>
            <a:ext cx="7041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Наркоманія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85860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 </a:t>
            </a:r>
            <a:r>
              <a:rPr lang="ru-RU" dirty="0" err="1" smtClean="0">
                <a:solidFill>
                  <a:schemeClr val="bg1"/>
                </a:solidFill>
              </a:rPr>
              <a:t>даними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незалежних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експертів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наркозалежних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dirty="0" smtClean="0">
                <a:solidFill>
                  <a:schemeClr val="bg1"/>
                </a:solidFill>
              </a:rPr>
              <a:t> - 1,5-2 </a:t>
            </a:r>
            <a:r>
              <a:rPr lang="ru-RU" dirty="0" err="1" smtClean="0">
                <a:solidFill>
                  <a:schemeClr val="bg1"/>
                </a:solidFill>
              </a:rPr>
              <a:t>мільйона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осіб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в десятки </a:t>
            </a:r>
            <a:r>
              <a:rPr lang="ru-RU" dirty="0" err="1" smtClean="0">
                <a:solidFill>
                  <a:schemeClr val="bg1"/>
                </a:solidFill>
              </a:rPr>
              <a:t>разів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перевищує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різні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офіційні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цифри</a:t>
            </a:r>
            <a:r>
              <a:rPr lang="ru-RU" dirty="0" smtClean="0">
                <a:solidFill>
                  <a:schemeClr val="bg1"/>
                </a:solidFill>
              </a:rPr>
              <a:t>. У 2010 р. МВС </a:t>
            </a:r>
            <a:r>
              <a:rPr lang="ru-RU" dirty="0" err="1" smtClean="0">
                <a:solidFill>
                  <a:schemeClr val="bg1"/>
                </a:solidFill>
              </a:rPr>
              <a:t>констатувало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кожен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семи тяжких </a:t>
            </a:r>
            <a:r>
              <a:rPr lang="ru-RU" dirty="0" err="1" smtClean="0">
                <a:solidFill>
                  <a:schemeClr val="bg1"/>
                </a:solidFill>
              </a:rPr>
              <a:t>злочинів</a:t>
            </a:r>
            <a:r>
              <a:rPr lang="ru-RU" dirty="0" smtClean="0">
                <a:solidFill>
                  <a:schemeClr val="bg1"/>
                </a:solidFill>
              </a:rPr>
              <a:t> вчинено у </a:t>
            </a:r>
            <a:r>
              <a:rPr lang="ru-RU" dirty="0" err="1" smtClean="0">
                <a:solidFill>
                  <a:schemeClr val="bg1"/>
                </a:solidFill>
              </a:rPr>
              <a:t>сфері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обігу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наркотиків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357694"/>
            <a:ext cx="53578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Того ж року </a:t>
            </a:r>
            <a:r>
              <a:rPr lang="ru-RU" dirty="0" err="1" smtClean="0">
                <a:solidFill>
                  <a:schemeClr val="bg1"/>
                </a:solidFill>
              </a:rPr>
              <a:t>Міністерство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охорони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здоров`я</a:t>
            </a:r>
            <a:r>
              <a:rPr lang="ru-RU" dirty="0" smtClean="0">
                <a:solidFill>
                  <a:schemeClr val="bg1"/>
                </a:solidFill>
              </a:rPr>
              <a:t> подало,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«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8% до 26% </a:t>
            </a:r>
            <a:r>
              <a:rPr lang="ru-RU" dirty="0" err="1" smtClean="0">
                <a:solidFill>
                  <a:schemeClr val="bg1"/>
                </a:solidFill>
              </a:rPr>
              <a:t>школярів</a:t>
            </a:r>
            <a:r>
              <a:rPr lang="ru-RU" dirty="0" smtClean="0">
                <a:solidFill>
                  <a:schemeClr val="bg1"/>
                </a:solidFill>
              </a:rPr>
              <a:t> у </a:t>
            </a:r>
            <a:r>
              <a:rPr lang="ru-RU" dirty="0" err="1" smtClean="0">
                <a:solidFill>
                  <a:schemeClr val="bg1"/>
                </a:solidFill>
              </a:rPr>
              <a:t>віці</a:t>
            </a:r>
            <a:r>
              <a:rPr lang="ru-RU" dirty="0" smtClean="0">
                <a:solidFill>
                  <a:schemeClr val="bg1"/>
                </a:solidFill>
              </a:rPr>
              <a:t> 13-16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пробували</a:t>
            </a:r>
            <a:r>
              <a:rPr lang="ru-RU" dirty="0" smtClean="0">
                <a:solidFill>
                  <a:schemeClr val="bg1"/>
                </a:solidFill>
              </a:rPr>
              <a:t> наркотики </a:t>
            </a:r>
            <a:r>
              <a:rPr lang="ru-RU" dirty="0" err="1" smtClean="0">
                <a:solidFill>
                  <a:schemeClr val="bg1"/>
                </a:solidFill>
              </a:rPr>
              <a:t>хоча</a:t>
            </a:r>
            <a:r>
              <a:rPr lang="ru-RU" dirty="0" smtClean="0">
                <a:solidFill>
                  <a:schemeClr val="bg1"/>
                </a:solidFill>
              </a:rPr>
              <a:t> б один раз». </a:t>
            </a:r>
            <a:r>
              <a:rPr lang="ru-RU" dirty="0" err="1" smtClean="0">
                <a:solidFill>
                  <a:schemeClr val="bg1"/>
                </a:solidFill>
              </a:rPr>
              <a:t>Нині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наркозалежність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помолодшала</a:t>
            </a:r>
            <a:r>
              <a:rPr lang="ru-RU" dirty="0" smtClean="0">
                <a:solidFill>
                  <a:schemeClr val="bg1"/>
                </a:solidFill>
              </a:rPr>
              <a:t> до 10-11-ти </a:t>
            </a:r>
            <a:r>
              <a:rPr lang="ru-RU" dirty="0" err="1" smtClean="0">
                <a:solidFill>
                  <a:schemeClr val="bg1"/>
                </a:solidFill>
              </a:rPr>
              <a:t>років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Останніми</a:t>
            </a:r>
            <a:r>
              <a:rPr lang="ru-RU" dirty="0" smtClean="0">
                <a:solidFill>
                  <a:schemeClr val="bg1"/>
                </a:solidFill>
              </a:rPr>
              <a:t> роками </a:t>
            </a:r>
            <a:r>
              <a:rPr lang="ru-RU" dirty="0" err="1" smtClean="0">
                <a:solidFill>
                  <a:schemeClr val="bg1"/>
                </a:solidFill>
              </a:rPr>
              <a:t>Україна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послідовно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прямує</a:t>
            </a:r>
            <a:r>
              <a:rPr lang="ru-RU" dirty="0" smtClean="0">
                <a:solidFill>
                  <a:schemeClr val="bg1"/>
                </a:solidFill>
              </a:rPr>
              <a:t> до </a:t>
            </a:r>
            <a:r>
              <a:rPr lang="ru-RU" dirty="0" err="1" smtClean="0">
                <a:solidFill>
                  <a:schemeClr val="bg1"/>
                </a:solidFill>
              </a:rPr>
              <a:t>національної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катастрофи</a:t>
            </a:r>
            <a:r>
              <a:rPr lang="ru-RU" dirty="0" smtClean="0">
                <a:solidFill>
                  <a:schemeClr val="bg1"/>
                </a:solidFill>
              </a:rPr>
              <a:t>: </a:t>
            </a:r>
            <a:r>
              <a:rPr lang="ru-RU" dirty="0" err="1" smtClean="0">
                <a:solidFill>
                  <a:schemeClr val="bg1"/>
                </a:solidFill>
              </a:rPr>
              <a:t>кількість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наркозалежних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зростає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геометричній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прогресії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fffffffffffffffffffffffffffffffffffff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143248"/>
            <a:ext cx="306413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cccccccccccccc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1500174"/>
            <a:ext cx="3071834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mmmmmmmmmmmm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714612" y="-142900"/>
            <a:ext cx="3763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/>
                <a:solidFill>
                  <a:schemeClr val="accent3"/>
                </a:solidFill>
                <a:effectLst/>
              </a:rPr>
              <a:t>Алкоголізм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785794"/>
            <a:ext cx="5715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Алкоголі́зм</a:t>
            </a:r>
            <a:r>
              <a:rPr lang="vi-VN" dirty="0" smtClean="0">
                <a:solidFill>
                  <a:schemeClr val="bg1"/>
                </a:solidFill>
              </a:rPr>
              <a:t> — захворювання, що викликається систематичним вживанням алкогольних напоїв, що характеризується патологічним потягом до них, призводить до психічних і фізичних розладів та порушує соціальні стосунки особи, яка страждає цим захворюванням.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4786322"/>
            <a:ext cx="49291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>
                <a:solidFill>
                  <a:schemeClr val="bg1"/>
                </a:solidFill>
              </a:rPr>
              <a:t>Найважчою стадією є синдром фізичної залежності від алкоголю, при якому раптове припинення його вживання може викликати такі абстинентні симптоми, як тремор, страх, галюцинації або марення</a:t>
            </a:r>
            <a:r>
              <a:rPr lang="uk-UA" dirty="0" smtClean="0">
                <a:solidFill>
                  <a:schemeClr val="bg1"/>
                </a:solidFill>
              </a:rPr>
              <a:t>, б</a:t>
            </a:r>
            <a:r>
              <a:rPr lang="vi-VN" dirty="0" smtClean="0">
                <a:solidFill>
                  <a:schemeClr val="bg1"/>
                </a:solidFill>
              </a:rPr>
              <a:t>іла гарячк</a:t>
            </a:r>
            <a:r>
              <a:rPr lang="uk-UA" dirty="0" smtClean="0">
                <a:solidFill>
                  <a:schemeClr val="bg1"/>
                </a:solidFill>
              </a:rPr>
              <a:t>а.</a:t>
            </a:r>
            <a:endParaRPr lang="ru-RU" dirty="0"/>
          </a:p>
        </p:txBody>
      </p:sp>
      <p:pic>
        <p:nvPicPr>
          <p:cNvPr id="8" name="Рисунок 7" descr="hjjjjjjj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0761" y="428604"/>
            <a:ext cx="289323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jjjjjjjjjjjjjjjjjj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429000"/>
            <a:ext cx="2929687" cy="2944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jjjjjjjjjjjjjjjjjjjjjjjjjjjjjjjjjjjjjjjjjj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8813" y="2428868"/>
            <a:ext cx="3152013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09347c14e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48716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0034" y="1142984"/>
            <a:ext cx="550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алкоголізму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Україні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щороку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помирає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близько</a:t>
            </a:r>
            <a:r>
              <a:rPr lang="ru-RU" dirty="0" smtClean="0">
                <a:solidFill>
                  <a:schemeClr val="bg1"/>
                </a:solidFill>
              </a:rPr>
              <a:t> 40 </a:t>
            </a:r>
            <a:r>
              <a:rPr lang="ru-RU" dirty="0" err="1" smtClean="0">
                <a:solidFill>
                  <a:schemeClr val="bg1"/>
                </a:solidFill>
              </a:rPr>
              <a:t>тисяч</a:t>
            </a:r>
            <a:r>
              <a:rPr lang="ru-RU" dirty="0" smtClean="0">
                <a:solidFill>
                  <a:schemeClr val="bg1"/>
                </a:solidFill>
              </a:rPr>
              <a:t> людей. У 25% </a:t>
            </a:r>
            <a:r>
              <a:rPr lang="ru-RU" dirty="0" err="1" smtClean="0">
                <a:solidFill>
                  <a:schemeClr val="bg1"/>
                </a:solidFill>
              </a:rPr>
              <a:t>випадків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алкогольне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отруєння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передозування</a:t>
            </a:r>
            <a:r>
              <a:rPr lang="ru-RU" dirty="0" smtClean="0">
                <a:solidFill>
                  <a:schemeClr val="bg1"/>
                </a:solidFill>
              </a:rPr>
              <a:t> та </a:t>
            </a:r>
            <a:r>
              <a:rPr lang="ru-RU" dirty="0" err="1" smtClean="0">
                <a:solidFill>
                  <a:schemeClr val="bg1"/>
                </a:solidFill>
              </a:rPr>
              <a:t>алкогольні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підпільного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виготовлення</a:t>
            </a:r>
            <a:r>
              <a:rPr lang="ru-RU" dirty="0" smtClean="0">
                <a:solidFill>
                  <a:schemeClr val="bg1"/>
                </a:solidFill>
              </a:rPr>
              <a:t>). </a:t>
            </a:r>
            <a:r>
              <a:rPr lang="ru-RU" dirty="0" err="1" smtClean="0">
                <a:solidFill>
                  <a:schemeClr val="bg1"/>
                </a:solidFill>
              </a:rPr>
              <a:t>Ще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чверть</a:t>
            </a:r>
            <a:r>
              <a:rPr lang="ru-RU" dirty="0" smtClean="0">
                <a:solidFill>
                  <a:schemeClr val="bg1"/>
                </a:solidFill>
              </a:rPr>
              <a:t> - </a:t>
            </a:r>
            <a:r>
              <a:rPr lang="ru-RU" dirty="0" err="1" smtClean="0">
                <a:solidFill>
                  <a:schemeClr val="bg1"/>
                </a:solidFill>
              </a:rPr>
              <a:t>це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серцеві</a:t>
            </a:r>
            <a:r>
              <a:rPr lang="ru-RU" dirty="0" smtClean="0">
                <a:solidFill>
                  <a:schemeClr val="bg1"/>
                </a:solidFill>
              </a:rPr>
              <a:t> напади </a:t>
            </a:r>
            <a:r>
              <a:rPr lang="ru-RU" dirty="0" err="1" smtClean="0">
                <a:solidFill>
                  <a:schemeClr val="bg1"/>
                </a:solidFill>
              </a:rPr>
              <a:t>від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непомірного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споживання</a:t>
            </a:r>
            <a:r>
              <a:rPr lang="ru-RU" dirty="0" smtClean="0">
                <a:solidFill>
                  <a:schemeClr val="bg1"/>
                </a:solidFill>
              </a:rPr>
              <a:t>. А </a:t>
            </a:r>
            <a:r>
              <a:rPr lang="ru-RU" dirty="0" err="1" smtClean="0">
                <a:solidFill>
                  <a:schemeClr val="bg1"/>
                </a:solidFill>
              </a:rPr>
              <a:t>інша</a:t>
            </a:r>
            <a:r>
              <a:rPr lang="ru-RU" dirty="0" smtClean="0">
                <a:solidFill>
                  <a:schemeClr val="bg1"/>
                </a:solidFill>
              </a:rPr>
              <a:t> половина - </a:t>
            </a:r>
            <a:r>
              <a:rPr lang="ru-RU" dirty="0" err="1" smtClean="0">
                <a:solidFill>
                  <a:schemeClr val="bg1"/>
                </a:solidFill>
              </a:rPr>
              <a:t>інші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захворювання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нещасні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випадки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пов'язані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вживанням</a:t>
            </a:r>
            <a:r>
              <a:rPr lang="ru-RU" dirty="0" smtClean="0">
                <a:solidFill>
                  <a:schemeClr val="bg1"/>
                </a:solidFill>
              </a:rPr>
              <a:t> алкоголю. </a:t>
            </a:r>
            <a:r>
              <a:rPr lang="ru-RU" dirty="0" err="1" smtClean="0">
                <a:solidFill>
                  <a:schemeClr val="bg1"/>
                </a:solidFill>
              </a:rPr>
              <a:t>Крім</a:t>
            </a:r>
            <a:r>
              <a:rPr lang="ru-RU" dirty="0" smtClean="0">
                <a:solidFill>
                  <a:schemeClr val="bg1"/>
                </a:solidFill>
              </a:rPr>
              <a:t> того </a:t>
            </a:r>
            <a:r>
              <a:rPr lang="ru-RU" dirty="0" err="1" smtClean="0">
                <a:solidFill>
                  <a:schemeClr val="bg1"/>
                </a:solidFill>
              </a:rPr>
              <a:t>фіксується</a:t>
            </a:r>
            <a:r>
              <a:rPr lang="ru-RU" dirty="0" smtClean="0">
                <a:solidFill>
                  <a:schemeClr val="bg1"/>
                </a:solidFill>
              </a:rPr>
              <a:t> 25-30% </a:t>
            </a:r>
            <a:r>
              <a:rPr lang="ru-RU" dirty="0" err="1" smtClean="0">
                <a:solidFill>
                  <a:schemeClr val="bg1"/>
                </a:solidFill>
              </a:rPr>
              <a:t>випадків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патології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новонароджених</a:t>
            </a:r>
            <a:r>
              <a:rPr lang="ru-RU" dirty="0" smtClean="0">
                <a:solidFill>
                  <a:schemeClr val="bg1"/>
                </a:solidFill>
              </a:rPr>
              <a:t>, причиною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вживання</a:t>
            </a:r>
            <a:r>
              <a:rPr lang="ru-RU" dirty="0" smtClean="0">
                <a:solidFill>
                  <a:schemeClr val="bg1"/>
                </a:solidFill>
              </a:rPr>
              <a:t> алкоголю батьками.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0"/>
            <a:ext cx="7220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Алкоголізм на Україні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hhhhhhhhhhhhhhhhhhhhhhhhhhhhhhhhhhhhhhhhhhhhhh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142984"/>
            <a:ext cx="250033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7511_6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3857628"/>
            <a:ext cx="348883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а 4ую верх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4071942"/>
            <a:ext cx="3012739" cy="2357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4f327ccda6b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928670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 smtClean="0"/>
              <a:t>Токсикома́нія — хвороба, яка характеризується психічною, а іноді й фізичною залежністю від психоактивної токсичної речовини не віднесеної до списку наркотиків.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0"/>
            <a:ext cx="4552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Токсикоманія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Рисунок 11" descr="to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39" y="2285992"/>
            <a:ext cx="3165799" cy="2406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6a00985e5e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3571876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07F73A73-FF5A-4D1D-90AB-0566DC100C4C_mw800_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928670"/>
            <a:ext cx="2917868" cy="228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3500430" y="4857760"/>
            <a:ext cx="55007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Токсикоманія</a:t>
            </a:r>
            <a:r>
              <a:rPr lang="ru-RU" dirty="0" smtClean="0"/>
              <a:t> - </a:t>
            </a:r>
            <a:r>
              <a:rPr lang="ru-RU" dirty="0" err="1" smtClean="0"/>
              <a:t>вдихання</a:t>
            </a:r>
            <a:r>
              <a:rPr lang="ru-RU" dirty="0" smtClean="0"/>
              <a:t> </a:t>
            </a:r>
            <a:r>
              <a:rPr lang="ru-RU" dirty="0" err="1" smtClean="0"/>
              <a:t>побутової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 . </a:t>
            </a:r>
            <a:r>
              <a:rPr lang="ru-RU" dirty="0" err="1" smtClean="0"/>
              <a:t>Діти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підлітки</a:t>
            </a:r>
            <a:r>
              <a:rPr lang="ru-RU" dirty="0" smtClean="0"/>
              <a:t> у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семи  до </a:t>
            </a:r>
            <a:r>
              <a:rPr lang="ru-RU" dirty="0" err="1" smtClean="0"/>
              <a:t>сімнадцяти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чиї</a:t>
            </a:r>
            <a:r>
              <a:rPr lang="ru-RU" dirty="0" smtClean="0"/>
              <a:t>  </a:t>
            </a:r>
            <a:r>
              <a:rPr lang="ru-RU" dirty="0" err="1" smtClean="0"/>
              <a:t>звички</a:t>
            </a:r>
            <a:r>
              <a:rPr lang="ru-RU" dirty="0" smtClean="0"/>
              <a:t> </a:t>
            </a:r>
            <a:r>
              <a:rPr lang="ru-RU" dirty="0" err="1" smtClean="0"/>
              <a:t>виникли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мимоволі</a:t>
            </a:r>
            <a:r>
              <a:rPr lang="ru-RU" dirty="0" smtClean="0"/>
              <a:t>, </a:t>
            </a:r>
            <a:r>
              <a:rPr lang="ru-RU" dirty="0" err="1" smtClean="0"/>
              <a:t>іноді</a:t>
            </a:r>
            <a:r>
              <a:rPr lang="ru-RU" dirty="0" smtClean="0"/>
              <a:t> не без </a:t>
            </a:r>
            <a:r>
              <a:rPr lang="ru-RU" dirty="0" err="1" smtClean="0"/>
              <a:t>допомоги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. </a:t>
            </a:r>
            <a:r>
              <a:rPr lang="ru-RU" dirty="0" err="1" smtClean="0"/>
              <a:t>Токсикоманія</a:t>
            </a:r>
            <a:r>
              <a:rPr lang="ru-RU" dirty="0" smtClean="0"/>
              <a:t> - </a:t>
            </a:r>
            <a:r>
              <a:rPr lang="ru-RU" dirty="0" err="1" smtClean="0"/>
              <a:t>неприємне</a:t>
            </a:r>
            <a:r>
              <a:rPr lang="ru-RU" dirty="0" smtClean="0"/>
              <a:t> </a:t>
            </a:r>
            <a:r>
              <a:rPr lang="ru-RU" dirty="0" err="1" smtClean="0"/>
              <a:t>видовище</a:t>
            </a:r>
            <a:r>
              <a:rPr lang="ru-RU" dirty="0" smtClean="0"/>
              <a:t>, </a:t>
            </a:r>
            <a:r>
              <a:rPr lang="ru-RU" dirty="0" err="1" smtClean="0"/>
              <a:t>бачити</a:t>
            </a:r>
            <a:r>
              <a:rPr lang="ru-RU" dirty="0" smtClean="0"/>
              <a:t> </a:t>
            </a:r>
            <a:r>
              <a:rPr lang="ru-RU" dirty="0" err="1" smtClean="0"/>
              <a:t>токсикоманів</a:t>
            </a:r>
            <a:r>
              <a:rPr lang="ru-RU" dirty="0" smtClean="0"/>
              <a:t>... </a:t>
            </a:r>
            <a:r>
              <a:rPr lang="ru-RU" dirty="0" err="1" smtClean="0"/>
              <a:t>ймовірно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дно.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954_more_solnce_zakat_bereg_shtil_1680x105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844" y="857232"/>
            <a:ext cx="4857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показують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головна</a:t>
            </a:r>
            <a:r>
              <a:rPr lang="ru-RU" dirty="0" smtClean="0"/>
              <a:t> причина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дози</a:t>
            </a:r>
            <a:r>
              <a:rPr lang="ru-RU" dirty="0" smtClean="0"/>
              <a:t> —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випробувати</a:t>
            </a:r>
            <a:r>
              <a:rPr lang="ru-RU" dirty="0" smtClean="0"/>
              <a:t> </a:t>
            </a:r>
            <a:r>
              <a:rPr lang="ru-RU" dirty="0" err="1" smtClean="0"/>
              <a:t>невідомі</a:t>
            </a:r>
            <a:r>
              <a:rPr lang="ru-RU" dirty="0" smtClean="0"/>
              <a:t> </a:t>
            </a:r>
            <a:r>
              <a:rPr lang="ru-RU" dirty="0" err="1" smtClean="0"/>
              <a:t>відчуття</a:t>
            </a:r>
            <a:r>
              <a:rPr lang="ru-RU" dirty="0" smtClean="0"/>
              <a:t> (так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70відсотків), </a:t>
            </a:r>
            <a:r>
              <a:rPr lang="ru-RU" dirty="0" err="1" smtClean="0"/>
              <a:t>друг-бути</a:t>
            </a:r>
            <a:r>
              <a:rPr lang="ru-RU" dirty="0" smtClean="0"/>
              <a:t> </a:t>
            </a:r>
            <a:r>
              <a:rPr lang="ru-RU" dirty="0" err="1" smtClean="0"/>
              <a:t>включеним</a:t>
            </a:r>
            <a:r>
              <a:rPr lang="ru-RU" dirty="0" smtClean="0"/>
              <a:t> у </a:t>
            </a:r>
            <a:r>
              <a:rPr lang="ru-RU" dirty="0" err="1" smtClean="0"/>
              <a:t>визначену</a:t>
            </a:r>
            <a:r>
              <a:rPr lang="ru-RU" dirty="0" smtClean="0"/>
              <a:t> </a:t>
            </a:r>
            <a:r>
              <a:rPr lang="ru-RU" dirty="0" err="1" smtClean="0"/>
              <a:t>групу</a:t>
            </a:r>
            <a:r>
              <a:rPr lang="ru-RU" dirty="0" smtClean="0"/>
              <a:t>, </a:t>
            </a:r>
            <a:r>
              <a:rPr lang="ru-RU" dirty="0" err="1" smtClean="0"/>
              <a:t>третя</a:t>
            </a:r>
            <a:r>
              <a:rPr lang="ru-RU" dirty="0" smtClean="0"/>
              <a:t> — </a:t>
            </a:r>
            <a:r>
              <a:rPr lang="ru-RU" dirty="0" err="1" smtClean="0"/>
              <a:t>незадоволеність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бажання</a:t>
            </a:r>
            <a:r>
              <a:rPr lang="ru-RU" dirty="0" smtClean="0"/>
              <a:t> </a:t>
            </a:r>
            <a:r>
              <a:rPr lang="ru-RU" dirty="0" err="1" smtClean="0"/>
              <a:t>забутися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143372" y="2071678"/>
            <a:ext cx="50006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Толуол і розчинники нітрофарб. Дихають 1-2 </a:t>
            </a:r>
            <a:r>
              <a:rPr kumimoji="0" lang="uk-UA" b="0" i="0" u="none" strike="noStrike" cap="none" normalizeH="0" baseline="0" dirty="0" err="1" smtClean="0">
                <a:ln>
                  <a:noFill/>
                </a:ln>
                <a:effectLst/>
                <a:cs typeface="Times New Roman" pitchFamily="18" charset="0"/>
              </a:rPr>
              <a:t>хв</a:t>
            </a:r>
            <a:r>
              <a:rPr kumimoji="0" lang="uk-UA" b="0" i="0" u="none" strike="noStrike" cap="none" normalizeH="0" baseline="0" dirty="0" smtClean="0">
                <a:ln>
                  <a:noFill/>
                </a:ln>
                <a:effectLst/>
                <a:cs typeface="Times New Roman" pitchFamily="18" charset="0"/>
              </a:rPr>
              <a:t>, налив толуол у целофановий пакет. - Ейфорія з руховим порушенням починається через 10-15 хв. Відчувають запаморочення, хода робиться хибкою. Потім біля години продовжується делірій із щирими зоровими і слуховими галюцинаціями. Іноді можуть бути візуалізація представлень.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0"/>
            <a:ext cx="8157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Токсикоманія на Україні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4272677"/>
            <a:ext cx="47863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dirty="0" smtClean="0">
                <a:cs typeface="Times New Roman" pitchFamily="18" charset="0"/>
              </a:rPr>
              <a:t>Рідкий (літаковий) клей на основі чотирьох хлористого вуглецю. Для інгаляції використовують целофанові мішки. В минулі роки, налив у них клей, підлітки натягали ці мішки на обличчя як протигазну маску. У стані глибокого сп'яніння, не будучи здатними цей мішок із себе стягти, досягали смертельно небезпечного чи сп'яніння гинули від удушення.</a:t>
            </a:r>
            <a:endParaRPr lang="uk-UA" dirty="0" smtClean="0"/>
          </a:p>
        </p:txBody>
      </p:sp>
      <p:pic>
        <p:nvPicPr>
          <p:cNvPr id="7" name="Рисунок 6" descr="67972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500306"/>
            <a:ext cx="2786082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785794"/>
            <a:ext cx="2357454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russia_narkomany_lorena_ros_2008_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4429132"/>
            <a:ext cx="3714776" cy="2272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25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192</TotalTime>
  <Words>1062</Words>
  <Application>Microsoft Office PowerPoint</Application>
  <PresentationFormat>Экран (4:3)</PresentationFormat>
  <Paragraphs>81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modified xsi:type="dcterms:W3CDTF">2014-01-27T20:04:04Z</dcterms:modified>
</cp:coreProperties>
</file>