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8" r:id="rId3"/>
    <p:sldId id="260" r:id="rId4"/>
    <p:sldId id="275" r:id="rId5"/>
    <p:sldId id="266" r:id="rId6"/>
    <p:sldId id="267" r:id="rId7"/>
    <p:sldId id="268" r:id="rId8"/>
    <p:sldId id="269" r:id="rId9"/>
    <p:sldId id="270" r:id="rId10"/>
    <p:sldId id="271" r:id="rId11"/>
    <p:sldId id="272" r:id="rId12"/>
    <p:sldId id="273"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324" autoAdjust="0"/>
  </p:normalViewPr>
  <p:slideViewPr>
    <p:cSldViewPr snapToGrid="0">
      <p:cViewPr>
        <p:scale>
          <a:sx n="75" d="100"/>
          <a:sy n="75" d="100"/>
        </p:scale>
        <p:origin x="-306" y="-162"/>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130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uk-UA" smtClean="0"/>
              <a:pPr/>
              <a:t>02.03.2014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lang="uk-UA" smtClean="0"/>
              <a:pPr/>
              <a:t>‹#›</a:t>
            </a:fld>
            <a:endParaRPr lang="uk-UA"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uk-UA" smtClean="0"/>
              <a:pPr/>
              <a:t>02.03.2014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dirty="0" smtClean="0"/>
              <a:t>Зразок тексту</a:t>
            </a:r>
          </a:p>
          <a:p>
            <a:pPr lvl="1"/>
            <a:r>
              <a:rPr lang="uk-UA" dirty="0" smtClean="0"/>
              <a:t>Другий рівень</a:t>
            </a:r>
          </a:p>
          <a:p>
            <a:pPr lvl="2"/>
            <a:r>
              <a:rPr lang="uk-UA" dirty="0" smtClean="0"/>
              <a:t>Третій рівень</a:t>
            </a:r>
          </a:p>
          <a:p>
            <a:pPr lvl="3"/>
            <a:r>
              <a:rPr lang="uk-UA" dirty="0" smtClean="0"/>
              <a:t>Четвертий рівень</a:t>
            </a:r>
          </a:p>
          <a:p>
            <a:pPr lvl="4"/>
            <a:r>
              <a:rPr lang="uk-UA" dirty="0" smtClean="0"/>
              <a:t>П'ятий рівень</a:t>
            </a:r>
            <a:endParaRPr lang="uk-UA" dirty="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lang="uk-UA" smtClean="0"/>
              <a:pPr/>
              <a:t>‹#›</a:t>
            </a:fld>
            <a:endParaRPr lang="uk-UA"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Місце для номера слайда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1</a:t>
            </a:fld>
            <a:endParaRPr lang="en-US" sz="1200" b="0" i="0">
              <a:latin typeface="Corbel"/>
              <a:ea typeface="+mn-ea"/>
              <a:cs typeface="+mn-cs"/>
            </a:endParaRPr>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Місце для номера слайда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2</a:t>
            </a:fld>
            <a:endParaRPr lang="en-US" sz="1200" b="0" i="0">
              <a:latin typeface="Corbel"/>
              <a:ea typeface="+mn-ea"/>
              <a:cs typeface="+mn-cs"/>
            </a:endParaRPr>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8" name="Рисунок 7" descr="Білі пухнасті хмари в яскраво-синьому небі"/>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Прямокутник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0" name="Рисунок 9" descr="Пагінець великим планом"/>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Рисунок 10" descr="Хвилі"/>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Заголовок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ru-RU" smtClean="0"/>
              <a:t>Образец заголовка</a:t>
            </a:r>
            <a:endParaRPr lang="uk-UA" dirty="0"/>
          </a:p>
        </p:txBody>
      </p:sp>
      <p:sp>
        <p:nvSpPr>
          <p:cNvPr id="3" name="Підзаголовок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dirty="0"/>
          </a:p>
        </p:txBody>
      </p:sp>
    </p:spTree>
    <p:extLst>
      <p:ext uri="{BB962C8B-B14F-4D97-AF65-F5344CB8AC3E}">
        <p14:creationId xmlns:p14="http://schemas.microsoft.com/office/powerpoint/2010/main" val="698731021"/>
      </p:ext>
    </p:extLst>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Місце для вертикального тексту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Місце для дати 3"/>
          <p:cNvSpPr>
            <a:spLocks noGrp="1"/>
          </p:cNvSpPr>
          <p:nvPr>
            <p:ph type="dt" sz="half" idx="10"/>
          </p:nvPr>
        </p:nvSpPr>
        <p:spPr/>
        <p:txBody>
          <a:bodyPr/>
          <a:lstStyle/>
          <a:p>
            <a:r>
              <a:rPr lang="uk-UA" dirty="0" smtClean="0"/>
              <a:t>22 липня 2012 р.</a:t>
            </a:r>
            <a:endParaRPr lang="uk-UA" dirty="0"/>
          </a:p>
        </p:txBody>
      </p:sp>
      <p:sp>
        <p:nvSpPr>
          <p:cNvPr id="5" name="Місце для нижнього колонтитула 4"/>
          <p:cNvSpPr>
            <a:spLocks noGrp="1"/>
          </p:cNvSpPr>
          <p:nvPr>
            <p:ph type="ftr" sz="quarter" idx="11"/>
          </p:nvPr>
        </p:nvSpPr>
        <p:spPr/>
        <p:txBody>
          <a:bodyPr/>
          <a:lstStyle/>
          <a:p>
            <a:r>
              <a:rPr lang="uk-UA" dirty="0" smtClean="0"/>
              <a:t>Текст нижнього колонтитула</a:t>
            </a:r>
            <a:endParaRPr lang="uk-UA" dirty="0"/>
          </a:p>
        </p:txBody>
      </p:sp>
      <p:sp>
        <p:nvSpPr>
          <p:cNvPr id="6" name="Місце для номера слайда 5"/>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720709254"/>
      </p:ext>
    </p:extLst>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190500"/>
            <a:ext cx="2057400" cy="5986463"/>
          </a:xfrm>
        </p:spPr>
        <p:txBody>
          <a:bodyPr vert="eaVert"/>
          <a:lstStyle/>
          <a:p>
            <a:r>
              <a:rPr lang="ru-RU" smtClean="0"/>
              <a:t>Образец заголовка</a:t>
            </a:r>
            <a:endParaRPr lang="uk-UA" dirty="0"/>
          </a:p>
        </p:txBody>
      </p:sp>
      <p:sp>
        <p:nvSpPr>
          <p:cNvPr id="3" name="Місце для вертикального тексту 2"/>
          <p:cNvSpPr>
            <a:spLocks noGrp="1"/>
          </p:cNvSpPr>
          <p:nvPr>
            <p:ph type="body" orient="vert" idx="1"/>
          </p:nvPr>
        </p:nvSpPr>
        <p:spPr>
          <a:xfrm>
            <a:off x="838200" y="190500"/>
            <a:ext cx="7734300" cy="59864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Місце для дати 3"/>
          <p:cNvSpPr>
            <a:spLocks noGrp="1"/>
          </p:cNvSpPr>
          <p:nvPr>
            <p:ph type="dt" sz="half" idx="10"/>
          </p:nvPr>
        </p:nvSpPr>
        <p:spPr/>
        <p:txBody>
          <a:bodyPr/>
          <a:lstStyle/>
          <a:p>
            <a:r>
              <a:rPr lang="uk-UA" dirty="0" smtClean="0"/>
              <a:t>22 липня 2012 р.</a:t>
            </a:r>
            <a:endParaRPr lang="uk-UA" dirty="0"/>
          </a:p>
        </p:txBody>
      </p:sp>
      <p:sp>
        <p:nvSpPr>
          <p:cNvPr id="5" name="Місце для нижнього колонтитула 4"/>
          <p:cNvSpPr>
            <a:spLocks noGrp="1"/>
          </p:cNvSpPr>
          <p:nvPr>
            <p:ph type="ftr" sz="quarter" idx="11"/>
          </p:nvPr>
        </p:nvSpPr>
        <p:spPr>
          <a:xfrm>
            <a:off x="1638041" y="6629400"/>
            <a:ext cx="9144259" cy="228600"/>
          </a:xfrm>
        </p:spPr>
        <p:txBody>
          <a:bodyPr/>
          <a:lstStyle/>
          <a:p>
            <a:r>
              <a:rPr lang="uk-UA" dirty="0" smtClean="0"/>
              <a:t>Текст нижнього колонтитула</a:t>
            </a:r>
            <a:endParaRPr lang="uk-UA" dirty="0"/>
          </a:p>
        </p:txBody>
      </p:sp>
      <p:sp>
        <p:nvSpPr>
          <p:cNvPr id="6" name="Місце для номера слайда 5"/>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1021014205"/>
      </p:ext>
    </p:extLst>
  </p:cSld>
  <p:clrMapOvr>
    <a:masterClrMapping/>
  </p:clrMapOvr>
  <p:transition spd="med">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Місце для вмісту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Місце для дати 3"/>
          <p:cNvSpPr>
            <a:spLocks noGrp="1"/>
          </p:cNvSpPr>
          <p:nvPr>
            <p:ph type="dt" sz="half" idx="10"/>
          </p:nvPr>
        </p:nvSpPr>
        <p:spPr/>
        <p:txBody>
          <a:bodyPr/>
          <a:lstStyle/>
          <a:p>
            <a:r>
              <a:rPr lang="uk-UA" dirty="0" smtClean="0"/>
              <a:t>22 липня 2012 р.</a:t>
            </a:r>
            <a:endParaRPr lang="uk-UA" dirty="0"/>
          </a:p>
        </p:txBody>
      </p:sp>
      <p:sp>
        <p:nvSpPr>
          <p:cNvPr id="5" name="Місце для нижнього колонтитула 4"/>
          <p:cNvSpPr>
            <a:spLocks noGrp="1"/>
          </p:cNvSpPr>
          <p:nvPr>
            <p:ph type="ftr" sz="quarter" idx="11"/>
          </p:nvPr>
        </p:nvSpPr>
        <p:spPr/>
        <p:txBody>
          <a:bodyPr/>
          <a:lstStyle/>
          <a:p>
            <a:r>
              <a:rPr lang="uk-UA" dirty="0" smtClean="0"/>
              <a:t>Текст нижнього колонтитула</a:t>
            </a:r>
            <a:endParaRPr lang="uk-UA" dirty="0"/>
          </a:p>
        </p:txBody>
      </p:sp>
      <p:sp>
        <p:nvSpPr>
          <p:cNvPr id="6" name="Місце для номера слайда 5"/>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3405116843"/>
      </p:ext>
    </p:extLst>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8" name="Прямокутник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Заголовок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ru-RU" smtClean="0"/>
              <a:t>Образец заголовка</a:t>
            </a:r>
            <a:endParaRPr lang="uk-UA" dirty="0"/>
          </a:p>
        </p:txBody>
      </p:sp>
      <p:sp>
        <p:nvSpPr>
          <p:cNvPr id="3" name="Підзаголовок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pic>
        <p:nvPicPr>
          <p:cNvPr id="9" name="Рисунок 8" descr="Хвилі"/>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Рисунок 10" descr="Зелень великим планом"/>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p:transition spd="med">
    <p:newsflash/>
  </p:transition>
  <p:timing>
    <p:tnLst>
      <p:par>
        <p:cTn id="1" dur="indefinite" restart="never" nodeType="tmRoot"/>
      </p:par>
    </p:tnLst>
  </p:timing>
  <p:extLst mod="1">
    <p:ext uri="{DCECCB84-F9BA-43D5-87BE-67443E8EF086}">
      <p15:sldGuideLst xmlns=""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Місце для вмісту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Місце для вмісту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Місце для дати 4"/>
          <p:cNvSpPr>
            <a:spLocks noGrp="1"/>
          </p:cNvSpPr>
          <p:nvPr>
            <p:ph type="dt" sz="half" idx="10"/>
          </p:nvPr>
        </p:nvSpPr>
        <p:spPr/>
        <p:txBody>
          <a:bodyPr/>
          <a:lstStyle/>
          <a:p>
            <a:r>
              <a:rPr lang="uk-UA" dirty="0" smtClean="0"/>
              <a:t>22 липня 2012 р.</a:t>
            </a:r>
            <a:endParaRPr lang="uk-UA" dirty="0"/>
          </a:p>
        </p:txBody>
      </p:sp>
      <p:sp>
        <p:nvSpPr>
          <p:cNvPr id="6" name="Місце для нижнього колонтитула 5"/>
          <p:cNvSpPr>
            <a:spLocks noGrp="1"/>
          </p:cNvSpPr>
          <p:nvPr>
            <p:ph type="ftr" sz="quarter" idx="11"/>
          </p:nvPr>
        </p:nvSpPr>
        <p:spPr/>
        <p:txBody>
          <a:bodyPr/>
          <a:lstStyle/>
          <a:p>
            <a:r>
              <a:rPr lang="uk-UA" dirty="0" smtClean="0"/>
              <a:t>Текст нижнього колонтитула</a:t>
            </a:r>
            <a:endParaRPr lang="uk-UA" dirty="0"/>
          </a:p>
        </p:txBody>
      </p:sp>
      <p:sp>
        <p:nvSpPr>
          <p:cNvPr id="7" name="Місце для номера слайда 6"/>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2781687897"/>
      </p:ext>
    </p:extLst>
  </p:cSld>
  <p:clrMapOvr>
    <a:masterClrMapping/>
  </p:clrMapOvr>
  <p:transition spd="med">
    <p:newsflash/>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Підзаголовок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Місце для вмісту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Підзаголовок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Місце для вмісту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7" name="Місце для дати 6"/>
          <p:cNvSpPr>
            <a:spLocks noGrp="1"/>
          </p:cNvSpPr>
          <p:nvPr>
            <p:ph type="dt" sz="half" idx="10"/>
          </p:nvPr>
        </p:nvSpPr>
        <p:spPr/>
        <p:txBody>
          <a:bodyPr/>
          <a:lstStyle/>
          <a:p>
            <a:r>
              <a:rPr lang="uk-UA" dirty="0" smtClean="0"/>
              <a:t>22 липня 2012 р.</a:t>
            </a:r>
            <a:endParaRPr lang="uk-UA" dirty="0"/>
          </a:p>
        </p:txBody>
      </p:sp>
      <p:sp>
        <p:nvSpPr>
          <p:cNvPr id="8" name="Місце для нижнього колонтитула 7"/>
          <p:cNvSpPr>
            <a:spLocks noGrp="1"/>
          </p:cNvSpPr>
          <p:nvPr>
            <p:ph type="ftr" sz="quarter" idx="11"/>
          </p:nvPr>
        </p:nvSpPr>
        <p:spPr/>
        <p:txBody>
          <a:bodyPr/>
          <a:lstStyle/>
          <a:p>
            <a:r>
              <a:rPr lang="uk-UA" dirty="0" smtClean="0"/>
              <a:t>Текст нижнього колонтитула</a:t>
            </a:r>
            <a:endParaRPr lang="uk-UA" dirty="0"/>
          </a:p>
        </p:txBody>
      </p:sp>
      <p:sp>
        <p:nvSpPr>
          <p:cNvPr id="9" name="Місце для номера слайда 8"/>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2827180760"/>
      </p:ext>
    </p:extLst>
  </p:cSld>
  <p:clrMapOvr>
    <a:masterClrMapping/>
  </p:clrMapOvr>
  <p:transition spd="med">
    <p:newsflash/>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Місце для дати 2"/>
          <p:cNvSpPr>
            <a:spLocks noGrp="1"/>
          </p:cNvSpPr>
          <p:nvPr>
            <p:ph type="dt" sz="half" idx="10"/>
          </p:nvPr>
        </p:nvSpPr>
        <p:spPr/>
        <p:txBody>
          <a:bodyPr/>
          <a:lstStyle/>
          <a:p>
            <a:r>
              <a:rPr lang="uk-UA" dirty="0" smtClean="0"/>
              <a:t>22 липня 2012 р.</a:t>
            </a:r>
            <a:endParaRPr lang="uk-UA" dirty="0"/>
          </a:p>
        </p:txBody>
      </p:sp>
      <p:sp>
        <p:nvSpPr>
          <p:cNvPr id="4" name="Місце для нижнього колонтитула 3"/>
          <p:cNvSpPr>
            <a:spLocks noGrp="1"/>
          </p:cNvSpPr>
          <p:nvPr>
            <p:ph type="ftr" sz="quarter" idx="11"/>
          </p:nvPr>
        </p:nvSpPr>
        <p:spPr/>
        <p:txBody>
          <a:bodyPr/>
          <a:lstStyle/>
          <a:p>
            <a:r>
              <a:rPr lang="uk-UA" dirty="0" smtClean="0"/>
              <a:t>Текст нижнього колонтитула</a:t>
            </a:r>
            <a:endParaRPr lang="uk-UA" dirty="0"/>
          </a:p>
        </p:txBody>
      </p:sp>
      <p:sp>
        <p:nvSpPr>
          <p:cNvPr id="5" name="Місце для номера слайда 4"/>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2465877520"/>
      </p:ext>
    </p:extLst>
  </p:cSld>
  <p:clrMapOvr>
    <a:masterClrMapping/>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r>
              <a:rPr lang="uk-UA" dirty="0" smtClean="0"/>
              <a:t>22 липня 2012 р.</a:t>
            </a:r>
            <a:endParaRPr lang="uk-UA" dirty="0"/>
          </a:p>
        </p:txBody>
      </p:sp>
      <p:sp>
        <p:nvSpPr>
          <p:cNvPr id="3" name="Місце для нижнього колонтитула 2"/>
          <p:cNvSpPr>
            <a:spLocks noGrp="1"/>
          </p:cNvSpPr>
          <p:nvPr>
            <p:ph type="ftr" sz="quarter" idx="11"/>
          </p:nvPr>
        </p:nvSpPr>
        <p:spPr/>
        <p:txBody>
          <a:bodyPr/>
          <a:lstStyle/>
          <a:p>
            <a:r>
              <a:rPr lang="uk-UA" dirty="0" smtClean="0"/>
              <a:t>Текст нижнього колонтитула</a:t>
            </a:r>
            <a:endParaRPr lang="uk-UA" dirty="0"/>
          </a:p>
        </p:txBody>
      </p:sp>
      <p:sp>
        <p:nvSpPr>
          <p:cNvPr id="4" name="Місце для номера слайда 3"/>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1107393770"/>
      </p:ext>
    </p:extLst>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679" y="919616"/>
            <a:ext cx="4155622" cy="2532888"/>
          </a:xfrm>
        </p:spPr>
        <p:txBody>
          <a:bodyPr anchor="b"/>
          <a:lstStyle>
            <a:lvl1pPr>
              <a:defRPr sz="3200"/>
            </a:lvl1pPr>
          </a:lstStyle>
          <a:p>
            <a:r>
              <a:rPr lang="ru-RU" smtClean="0"/>
              <a:t>Образец заголовка</a:t>
            </a:r>
            <a:endParaRPr lang="uk-UA" dirty="0"/>
          </a:p>
        </p:txBody>
      </p:sp>
      <p:sp>
        <p:nvSpPr>
          <p:cNvPr id="3" name="Місце для вмісту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Підзаголовок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Місце для дати 4"/>
          <p:cNvSpPr>
            <a:spLocks noGrp="1"/>
          </p:cNvSpPr>
          <p:nvPr>
            <p:ph type="dt" sz="half" idx="10"/>
          </p:nvPr>
        </p:nvSpPr>
        <p:spPr/>
        <p:txBody>
          <a:bodyPr/>
          <a:lstStyle/>
          <a:p>
            <a:r>
              <a:rPr lang="uk-UA" dirty="0" smtClean="0"/>
              <a:t>22 липня 2012 р.</a:t>
            </a:r>
            <a:endParaRPr lang="uk-UA" dirty="0"/>
          </a:p>
        </p:txBody>
      </p:sp>
      <p:sp>
        <p:nvSpPr>
          <p:cNvPr id="6" name="Місце для нижнього колонтитула 5"/>
          <p:cNvSpPr>
            <a:spLocks noGrp="1"/>
          </p:cNvSpPr>
          <p:nvPr>
            <p:ph type="ftr" sz="quarter" idx="11"/>
          </p:nvPr>
        </p:nvSpPr>
        <p:spPr/>
        <p:txBody>
          <a:bodyPr/>
          <a:lstStyle/>
          <a:p>
            <a:r>
              <a:rPr lang="uk-UA" dirty="0" smtClean="0"/>
              <a:t>Текст нижнього колонтитула</a:t>
            </a:r>
            <a:endParaRPr lang="uk-UA" dirty="0"/>
          </a:p>
        </p:txBody>
      </p:sp>
      <p:sp>
        <p:nvSpPr>
          <p:cNvPr id="7" name="Місце для номера слайда 6"/>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3023549573"/>
      </p:ext>
    </p:extLst>
  </p:cSld>
  <p:clrMapOvr>
    <a:masterClrMapping/>
  </p:clrMapOvr>
  <p:transition spd="med">
    <p:newsflash/>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680" y="919616"/>
            <a:ext cx="4155622" cy="2532888"/>
          </a:xfrm>
        </p:spPr>
        <p:txBody>
          <a:bodyPr anchor="b"/>
          <a:lstStyle>
            <a:lvl1pPr>
              <a:defRPr sz="3200"/>
            </a:lvl1pPr>
          </a:lstStyle>
          <a:p>
            <a:r>
              <a:rPr lang="ru-RU" smtClean="0"/>
              <a:t>Образец заголовка</a:t>
            </a:r>
            <a:endParaRPr lang="uk-UA" dirty="0"/>
          </a:p>
        </p:txBody>
      </p:sp>
      <p:sp>
        <p:nvSpPr>
          <p:cNvPr id="3" name="Місце для зображення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dirty="0"/>
          </a:p>
        </p:txBody>
      </p:sp>
      <p:sp>
        <p:nvSpPr>
          <p:cNvPr id="4" name="Підзаголовок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Місце для дати 4"/>
          <p:cNvSpPr>
            <a:spLocks noGrp="1"/>
          </p:cNvSpPr>
          <p:nvPr>
            <p:ph type="dt" sz="half" idx="10"/>
          </p:nvPr>
        </p:nvSpPr>
        <p:spPr/>
        <p:txBody>
          <a:bodyPr/>
          <a:lstStyle/>
          <a:p>
            <a:r>
              <a:rPr lang="uk-UA" dirty="0" smtClean="0"/>
              <a:t>22 липня 2012 р.</a:t>
            </a:r>
            <a:endParaRPr lang="uk-UA" dirty="0"/>
          </a:p>
        </p:txBody>
      </p:sp>
      <p:sp>
        <p:nvSpPr>
          <p:cNvPr id="6" name="Місце для нижнього колонтитула 5"/>
          <p:cNvSpPr>
            <a:spLocks noGrp="1"/>
          </p:cNvSpPr>
          <p:nvPr>
            <p:ph type="ftr" sz="quarter" idx="11"/>
          </p:nvPr>
        </p:nvSpPr>
        <p:spPr/>
        <p:txBody>
          <a:bodyPr/>
          <a:lstStyle/>
          <a:p>
            <a:r>
              <a:rPr lang="uk-UA" dirty="0" smtClean="0"/>
              <a:t>Текст нижнього колонтитула</a:t>
            </a:r>
            <a:endParaRPr lang="uk-UA" dirty="0"/>
          </a:p>
        </p:txBody>
      </p:sp>
      <p:sp>
        <p:nvSpPr>
          <p:cNvPr id="7" name="Місце для номера слайда 6"/>
          <p:cNvSpPr>
            <a:spLocks noGrp="1"/>
          </p:cNvSpPr>
          <p:nvPr>
            <p:ph type="sldNum" sz="quarter" idx="12"/>
          </p:nvPr>
        </p:nvSpPr>
        <p:spPr/>
        <p:txBody>
          <a:bodyPr/>
          <a:lstStyle/>
          <a:p>
            <a:fld id="{9CD8D479-8942-46E8-A226-A4E01F7A105C}" type="slidenum">
              <a:rPr lang="uk-UA" smtClean="0"/>
              <a:pPr/>
              <a:t>‹#›</a:t>
            </a:fld>
            <a:endParaRPr lang="uk-UA" dirty="0"/>
          </a:p>
        </p:txBody>
      </p:sp>
    </p:spTree>
    <p:extLst>
      <p:ext uri="{BB962C8B-B14F-4D97-AF65-F5344CB8AC3E}">
        <p14:creationId xmlns:p14="http://schemas.microsoft.com/office/powerpoint/2010/main" val="216422472"/>
      </p:ext>
    </p:extLst>
  </p:cSld>
  <p:clrMapOvr>
    <a:masterClrMapping/>
  </p:clrMapOvr>
  <p:transition spd="med">
    <p:newsflash/>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кутник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Прямокутник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accent1">
                  <a:lumMod val="75000"/>
                </a:schemeClr>
              </a:solidFill>
            </a:endParaRPr>
          </a:p>
        </p:txBody>
      </p:sp>
      <p:sp>
        <p:nvSpPr>
          <p:cNvPr id="2" name="Заголовок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uk-UA" dirty="0" smtClean="0"/>
              <a:t>Зразок заголовка</a:t>
            </a:r>
            <a:endParaRPr lang="uk-UA" dirty="0"/>
          </a:p>
        </p:txBody>
      </p:sp>
      <p:sp>
        <p:nvSpPr>
          <p:cNvPr id="3" name="Підзаголовок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uk-UA" dirty="0" smtClean="0"/>
              <a:t>Зразок тексту</a:t>
            </a:r>
          </a:p>
          <a:p>
            <a:pPr lvl="1"/>
            <a:r>
              <a:rPr lang="uk-UA" dirty="0" smtClean="0"/>
              <a:t>Другий рівень</a:t>
            </a:r>
          </a:p>
          <a:p>
            <a:pPr lvl="2"/>
            <a:r>
              <a:rPr lang="uk-UA" dirty="0" smtClean="0"/>
              <a:t>Третій рівень</a:t>
            </a:r>
          </a:p>
          <a:p>
            <a:pPr lvl="3"/>
            <a:r>
              <a:rPr lang="uk-UA" dirty="0" smtClean="0"/>
              <a:t>Четвертий рівень</a:t>
            </a:r>
          </a:p>
          <a:p>
            <a:pPr lvl="4"/>
            <a:r>
              <a:rPr lang="uk-UA" dirty="0" smtClean="0"/>
              <a:t>П'ятий рівень</a:t>
            </a:r>
            <a:endParaRPr lang="uk-UA" dirty="0"/>
          </a:p>
        </p:txBody>
      </p:sp>
      <p:sp>
        <p:nvSpPr>
          <p:cNvPr id="6" name="Місце для номера слайда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lang="uk-UA" smtClean="0"/>
              <a:pPr/>
              <a:t>‹#›</a:t>
            </a:fld>
            <a:endParaRPr lang="uk-UA" dirty="0"/>
          </a:p>
        </p:txBody>
      </p:sp>
      <p:sp>
        <p:nvSpPr>
          <p:cNvPr id="4" name="Місце для дати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uk-UA" dirty="0" smtClean="0"/>
              <a:t>22 липня 2012 р.</a:t>
            </a:r>
            <a:endParaRPr lang="uk-UA" dirty="0"/>
          </a:p>
        </p:txBody>
      </p:sp>
      <p:sp>
        <p:nvSpPr>
          <p:cNvPr id="5" name="Місце для нижнього колонтитула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lang="uk-UA" dirty="0" smtClean="0"/>
              <a:t>Текст нижнього колонтитула</a:t>
            </a:r>
            <a:endParaRPr lang="uk-UA"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newsflash/>
  </p:transition>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andrey\Downloads\ecological%20problems.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spcBef>
                <a:spcPts val="0"/>
              </a:spcBef>
            </a:pPr>
            <a:r>
              <a:rPr lang="ru-RU" b="1" dirty="0" err="1" smtClean="0"/>
              <a:t>Ecological</a:t>
            </a:r>
            <a:r>
              <a:rPr lang="ru-RU" b="1" dirty="0" smtClean="0"/>
              <a:t> </a:t>
            </a:r>
            <a:r>
              <a:rPr lang="ru-RU" b="1" dirty="0" err="1" smtClean="0"/>
              <a:t>Problems</a:t>
            </a:r>
            <a:r>
              <a:rPr lang="ru-RU" b="1" dirty="0" smtClean="0"/>
              <a:t> </a:t>
            </a:r>
            <a:endParaRPr lang="uk-UA" sz="4800" b="0" i="0" dirty="0">
              <a:solidFill>
                <a:schemeClr val="bg1"/>
              </a:solidFill>
              <a:latin typeface="Corbel"/>
              <a:ea typeface="+mj-ea"/>
              <a:cs typeface="+mj-cs"/>
            </a:endParaRPr>
          </a:p>
        </p:txBody>
      </p:sp>
    </p:spTree>
    <p:extLst>
      <p:ext uri="{BB962C8B-B14F-4D97-AF65-F5344CB8AC3E}">
        <p14:creationId xmlns:p14="http://schemas.microsoft.com/office/powerpoint/2010/main" val="4261546900"/>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6571" y="719431"/>
            <a:ext cx="5655793" cy="5210313"/>
          </a:xfrm>
        </p:spPr>
        <p:txBody>
          <a:bodyPr>
            <a:normAutofit/>
          </a:bodyPr>
          <a:lstStyle/>
          <a:p>
            <a:r>
              <a:rPr lang="en-US" dirty="0" smtClean="0"/>
              <a:t>But these are only the initial steps and they must be carried onward to protect nature, to save life on the planet not only for the sake of the present but also for the future generations.</a:t>
            </a:r>
            <a:r>
              <a:rPr lang="ru-RU" dirty="0" smtClean="0"/>
              <a:t/>
            </a:r>
            <a:br>
              <a:rPr lang="ru-RU" dirty="0" smtClean="0"/>
            </a:br>
            <a:endParaRPr lang="ru-RU" dirty="0"/>
          </a:p>
        </p:txBody>
      </p:sp>
      <p:pic>
        <p:nvPicPr>
          <p:cNvPr id="8" name="Рисунок 7" descr="1302039980_4.jpg"/>
          <p:cNvPicPr>
            <a:picLocks noChangeAspect="1"/>
          </p:cNvPicPr>
          <p:nvPr/>
        </p:nvPicPr>
        <p:blipFill>
          <a:blip r:embed="rId2" cstate="print"/>
          <a:stretch>
            <a:fillRect/>
          </a:stretch>
        </p:blipFill>
        <p:spPr>
          <a:xfrm>
            <a:off x="6664036" y="1579418"/>
            <a:ext cx="4932217" cy="3699163"/>
          </a:xfrm>
          <a:prstGeom prst="rect">
            <a:avLst/>
          </a:prstGeom>
        </p:spPr>
      </p:pic>
    </p:spTree>
    <p:extLst>
      <p:ext uri="{BB962C8B-B14F-4D97-AF65-F5344CB8AC3E}">
        <p14:creationId xmlns:p14="http://schemas.microsoft.com/office/powerpoint/2010/main" val="1975911108"/>
      </p:ext>
    </p:extLst>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en-US" dirty="0" smtClean="0"/>
              <a:t>The end</a:t>
            </a:r>
            <a:endParaRPr lang="ru-RU" dirty="0"/>
          </a:p>
        </p:txBody>
      </p:sp>
      <p:sp>
        <p:nvSpPr>
          <p:cNvPr id="9" name="Текст 8"/>
          <p:cNvSpPr>
            <a:spLocks noGrp="1"/>
          </p:cNvSpPr>
          <p:nvPr>
            <p:ph type="body" idx="1"/>
          </p:nvPr>
        </p:nvSpPr>
        <p:spPr/>
        <p:txBody>
          <a:bodyPr/>
          <a:lstStyle/>
          <a:p>
            <a:r>
              <a:rPr lang="en-US" dirty="0" smtClean="0"/>
              <a:t>Prepared </a:t>
            </a:r>
            <a:r>
              <a:rPr lang="en-US" dirty="0" err="1" smtClean="0"/>
              <a:t>Nagorna</a:t>
            </a:r>
            <a:r>
              <a:rPr lang="en-US" dirty="0" smtClean="0"/>
              <a:t> </a:t>
            </a:r>
            <a:r>
              <a:rPr lang="en-US" dirty="0" err="1" smtClean="0"/>
              <a:t>Daria</a:t>
            </a:r>
            <a:endParaRPr lang="ru-RU" dirty="0"/>
          </a:p>
        </p:txBody>
      </p:sp>
    </p:spTree>
    <p:extLst>
      <p:ext uri="{BB962C8B-B14F-4D97-AF65-F5344CB8AC3E}">
        <p14:creationId xmlns:p14="http://schemas.microsoft.com/office/powerpoint/2010/main" val="3267046870"/>
      </p:ext>
    </p:extLst>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3826" y="3578087"/>
            <a:ext cx="9371949" cy="1183566"/>
          </a:xfrm>
        </p:spPr>
        <p:txBody>
          <a:bodyPr>
            <a:normAutofit fontScale="90000"/>
          </a:bodyPr>
          <a:lstStyle/>
          <a:p>
            <a:r>
              <a:rPr lang="en-US" dirty="0" smtClean="0"/>
              <a:t>That environmental problems badly influence of nature?</a:t>
            </a:r>
            <a:r>
              <a:rPr lang="uk-UA" dirty="0" smtClean="0"/>
              <a:t/>
            </a:r>
            <a:br>
              <a:rPr lang="uk-UA" dirty="0" smtClean="0"/>
            </a:br>
            <a:r>
              <a:rPr lang="en-US" dirty="0" smtClean="0"/>
              <a:t/>
            </a:r>
            <a:br>
              <a:rPr lang="en-US" dirty="0" smtClean="0"/>
            </a:br>
            <a:r>
              <a:rPr lang="en-US" dirty="0" smtClean="0"/>
              <a:t>That the tragedy occurred in the spring of 1986?</a:t>
            </a:r>
            <a:r>
              <a:rPr lang="uk-UA" dirty="0" smtClean="0"/>
              <a:t/>
            </a:r>
            <a:br>
              <a:rPr lang="uk-UA" dirty="0" smtClean="0"/>
            </a:br>
            <a:r>
              <a:rPr lang="uk-UA" dirty="0" smtClean="0"/>
              <a:t/>
            </a:r>
            <a:br>
              <a:rPr lang="uk-UA" dirty="0" smtClean="0"/>
            </a:br>
            <a:r>
              <a:rPr lang="en-US" dirty="0" smtClean="0"/>
              <a:t> Which organization dedicated to the protection of nature in the world?</a:t>
            </a:r>
            <a:br>
              <a:rPr lang="en-US" dirty="0" smtClean="0"/>
            </a:br>
            <a:r>
              <a:rPr lang="en-US" dirty="0" smtClean="0"/>
              <a:t/>
            </a:r>
            <a:br>
              <a:rPr lang="en-US" dirty="0" smtClean="0"/>
            </a:br>
            <a:r>
              <a:rPr lang="en-US" dirty="0" smtClean="0"/>
              <a:t> What we can do for nature conservation</a:t>
            </a:r>
            <a:r>
              <a:rPr lang="uk-UA" dirty="0" smtClean="0"/>
              <a:t>?</a:t>
            </a:r>
            <a:endParaRPr lang="ru-RU" dirty="0"/>
          </a:p>
        </p:txBody>
      </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ecological problems.mp4">
            <a:hlinkClick r:id="" action="ppaction://media"/>
          </p:cNvPr>
          <p:cNvPicPr>
            <a:picLocks noGrp="1" noRot="1" noChangeAspect="1"/>
          </p:cNvPicPr>
          <p:nvPr>
            <p:ph idx="1"/>
            <a:videoFile r:link="rId1"/>
          </p:nvPr>
        </p:nvPicPr>
        <p:blipFill>
          <a:blip r:embed="rId3" cstate="print"/>
          <a:stretch>
            <a:fillRect/>
          </a:stretch>
        </p:blipFill>
        <p:spPr>
          <a:xfrm>
            <a:off x="787400" y="504032"/>
            <a:ext cx="10553700" cy="5936456"/>
          </a:xfrm>
          <a:prstGeom prst="rect">
            <a:avLst/>
          </a:prstGeom>
        </p:spPr>
      </p:pic>
    </p:spTree>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809136" y="4952589"/>
            <a:ext cx="5173654" cy="1183566"/>
          </a:xfrm>
        </p:spPr>
        <p:txBody>
          <a:bodyPr>
            <a:normAutofit fontScale="90000"/>
          </a:bodyPr>
          <a:lstStyle/>
          <a:p>
            <a:r>
              <a:rPr lang="en-US" dirty="0" smtClean="0"/>
              <a:t>Since ancient times Nature has served Man, being the source of his life. For thousands of years people lived in harmony with environment and it seemed to them that natural riches were unlimited. But with the development of civilization man's interference in nature began to increase.</a:t>
            </a:r>
            <a:r>
              <a:rPr lang="ru-RU" dirty="0" smtClean="0"/>
              <a:t/>
            </a:r>
            <a:br>
              <a:rPr lang="ru-RU" dirty="0" smtClean="0"/>
            </a:br>
            <a:endParaRPr lang="ru-RU" dirty="0"/>
          </a:p>
        </p:txBody>
      </p:sp>
      <p:pic>
        <p:nvPicPr>
          <p:cNvPr id="13" name="Рисунок 12" descr="kopiya_2c0b2060bebb8c6b355a4f1288fb192e_kopiya_kopiya.jpg"/>
          <p:cNvPicPr>
            <a:picLocks noChangeAspect="1"/>
          </p:cNvPicPr>
          <p:nvPr/>
        </p:nvPicPr>
        <p:blipFill>
          <a:blip r:embed="rId3" cstate="print"/>
          <a:stretch>
            <a:fillRect/>
          </a:stretch>
        </p:blipFill>
        <p:spPr>
          <a:xfrm>
            <a:off x="6701245" y="1068569"/>
            <a:ext cx="4236449" cy="3795600"/>
          </a:xfrm>
          <a:prstGeom prst="rect">
            <a:avLst/>
          </a:prstGeom>
        </p:spPr>
      </p:pic>
    </p:spTree>
    <p:extLst>
      <p:ext uri="{BB962C8B-B14F-4D97-AF65-F5344CB8AC3E}">
        <p14:creationId xmlns:p14="http://schemas.microsoft.com/office/powerpoint/2010/main" val="1628715840"/>
      </p:ext>
    </p:extLst>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96711" y="1016001"/>
            <a:ext cx="6333067" cy="4820356"/>
          </a:xfrm>
        </p:spPr>
        <p:txBody>
          <a:bodyPr>
            <a:normAutofit/>
          </a:bodyPr>
          <a:lstStyle/>
          <a:p>
            <a:r>
              <a:rPr lang="en-US" dirty="0" smtClean="0"/>
              <a:t>Large cities with thousands of smoky industrial enterprises appear all over the world today. The by-products of their activity pollute the air we breathe, the water we drink, the land we grow grain and vegetables on.</a:t>
            </a:r>
            <a:r>
              <a:rPr lang="ru-RU" dirty="0" smtClean="0"/>
              <a:t/>
            </a:r>
            <a:br>
              <a:rPr lang="ru-RU" dirty="0" smtClean="0"/>
            </a:br>
            <a:endParaRPr lang="ru-RU" dirty="0"/>
          </a:p>
        </p:txBody>
      </p:sp>
      <p:sp>
        <p:nvSpPr>
          <p:cNvPr id="6" name="Номер слайда 5"/>
          <p:cNvSpPr>
            <a:spLocks noGrp="1"/>
          </p:cNvSpPr>
          <p:nvPr>
            <p:ph type="sldNum" sz="quarter" idx="12"/>
          </p:nvPr>
        </p:nvSpPr>
        <p:spPr/>
        <p:txBody>
          <a:bodyPr/>
          <a:lstStyle/>
          <a:p>
            <a:fld id="{9CD8D479-8942-46E8-A226-A4E01F7A105C}" type="slidenum">
              <a:rPr lang="uk-UA" smtClean="0"/>
              <a:pPr/>
              <a:t>3</a:t>
            </a:fld>
            <a:endParaRPr lang="uk-UA" dirty="0"/>
          </a:p>
        </p:txBody>
      </p:sp>
      <p:pic>
        <p:nvPicPr>
          <p:cNvPr id="8" name="Рисунок 7" descr="800x600_1315914555_metan-nnm-ru.jpg"/>
          <p:cNvPicPr>
            <a:picLocks noChangeAspect="1"/>
          </p:cNvPicPr>
          <p:nvPr/>
        </p:nvPicPr>
        <p:blipFill>
          <a:blip r:embed="rId2" cstate="print"/>
          <a:stretch>
            <a:fillRect/>
          </a:stretch>
        </p:blipFill>
        <p:spPr>
          <a:xfrm>
            <a:off x="6790791" y="1486646"/>
            <a:ext cx="4972231" cy="3729173"/>
          </a:xfrm>
          <a:prstGeom prst="rect">
            <a:avLst/>
          </a:prstGeom>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754" y="3489551"/>
            <a:ext cx="5722292" cy="2584678"/>
          </a:xfrm>
        </p:spPr>
        <p:txBody>
          <a:bodyPr>
            <a:normAutofit fontScale="90000"/>
          </a:bodyPr>
          <a:lstStyle/>
          <a:p>
            <a:pPr>
              <a:spcBef>
                <a:spcPts val="0"/>
              </a:spcBef>
            </a:pPr>
            <a:r>
              <a:rPr lang="en-US" dirty="0" smtClean="0"/>
              <a:t>Every year world industry pollutes the atmosphere with about 1000 million tons of dust and other harmful substances. Many cities suffer from smog. Vast forests are cut and burn in fire. Their disappearance upsets the oxygen balance. As a result some rare species of animals, birds, fish and plants disappear forever, a number of rivers and lakes dry up.</a:t>
            </a:r>
            <a:r>
              <a:rPr lang="ru-RU" dirty="0" smtClean="0"/>
              <a:t/>
            </a:r>
            <a:br>
              <a:rPr lang="ru-RU" dirty="0" smtClean="0"/>
            </a:br>
            <a:endParaRPr lang="uk-UA" sz="3400" b="0" i="0" dirty="0">
              <a:solidFill>
                <a:srgbClr val="8BAA00"/>
              </a:solidFill>
              <a:latin typeface="Corbel"/>
              <a:ea typeface="+mj-ea"/>
              <a:cs typeface="+mj-cs"/>
            </a:endParaRPr>
          </a:p>
        </p:txBody>
      </p:sp>
      <p:pic>
        <p:nvPicPr>
          <p:cNvPr id="8" name="Рисунок 7" descr="orman-yangini_184414.jpg"/>
          <p:cNvPicPr>
            <a:picLocks noChangeAspect="1"/>
          </p:cNvPicPr>
          <p:nvPr/>
        </p:nvPicPr>
        <p:blipFill>
          <a:blip r:embed="rId2" cstate="print"/>
          <a:stretch>
            <a:fillRect/>
          </a:stretch>
        </p:blipFill>
        <p:spPr>
          <a:xfrm>
            <a:off x="6185557" y="1120441"/>
            <a:ext cx="5584078" cy="3712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7693155"/>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945" y="-339634"/>
            <a:ext cx="6270935" cy="5329646"/>
          </a:xfrm>
        </p:spPr>
        <p:txBody>
          <a:bodyPr>
            <a:normAutofit/>
          </a:bodyPr>
          <a:lstStyle/>
          <a:p>
            <a:pPr>
              <a:spcBef>
                <a:spcPts val="0"/>
              </a:spcBef>
            </a:pPr>
            <a:r>
              <a:rPr lang="en-US" dirty="0" smtClean="0"/>
              <a:t>The pollution of air and the world's ocean, destruction of the ozone layer is the result of man's careless interaction with nature, a sign of the ecological crises.</a:t>
            </a:r>
            <a:r>
              <a:rPr lang="ru-RU" dirty="0" smtClean="0"/>
              <a:t/>
            </a:r>
            <a:br>
              <a:rPr lang="ru-RU" dirty="0" smtClean="0"/>
            </a:br>
            <a:endParaRPr lang="uk-UA" sz="3400" b="0" i="0" dirty="0">
              <a:solidFill>
                <a:srgbClr val="8BAA00"/>
              </a:solidFill>
              <a:latin typeface="Corbel"/>
              <a:ea typeface="+mj-ea"/>
              <a:cs typeface="+mj-cs"/>
            </a:endParaRPr>
          </a:p>
        </p:txBody>
      </p:sp>
      <p:pic>
        <p:nvPicPr>
          <p:cNvPr id="11" name="Рисунок 10" descr="707px-Largest_ever_Ozone_hole_sept2000_with_scale.jpg"/>
          <p:cNvPicPr>
            <a:picLocks noChangeAspect="1"/>
          </p:cNvPicPr>
          <p:nvPr/>
        </p:nvPicPr>
        <p:blipFill>
          <a:blip r:embed="rId2" cstate="print"/>
          <a:stretch>
            <a:fillRect/>
          </a:stretch>
        </p:blipFill>
        <p:spPr>
          <a:xfrm>
            <a:off x="7042655" y="1482635"/>
            <a:ext cx="4702378" cy="3990702"/>
          </a:xfrm>
          <a:prstGeom prst="rect">
            <a:avLst/>
          </a:prstGeom>
        </p:spPr>
      </p:pic>
    </p:spTree>
    <p:extLst>
      <p:ext uri="{BB962C8B-B14F-4D97-AF65-F5344CB8AC3E}">
        <p14:creationId xmlns:p14="http://schemas.microsoft.com/office/powerpoint/2010/main" val="1892496853"/>
      </p:ext>
    </p:extLst>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644435" y="4428345"/>
            <a:ext cx="6282838" cy="1972455"/>
          </a:xfrm>
        </p:spPr>
        <p:txBody>
          <a:bodyPr>
            <a:normAutofit fontScale="90000"/>
          </a:bodyPr>
          <a:lstStyle/>
          <a:p>
            <a:r>
              <a:rPr lang="en-US" dirty="0" smtClean="0"/>
              <a:t>The most horrible ecological disaster befell Ukraine and its people after the Chernobyl tragedy in April 1986. About 18 percent of the territory of </a:t>
            </a:r>
            <a:r>
              <a:rPr lang="en-US" dirty="0" err="1" smtClean="0"/>
              <a:t>Byelarus</a:t>
            </a:r>
            <a:r>
              <a:rPr lang="en-US" dirty="0" smtClean="0"/>
              <a:t> were also polluted with radioactive substances. A great damage has been done to the agriculture, forests and people's health. The consequences of this explosion at the atomic power-station are tragic for the Ukrainian, Byelorussian and other nations.</a:t>
            </a:r>
            <a:r>
              <a:rPr lang="ru-RU" dirty="0" smtClean="0"/>
              <a:t/>
            </a:r>
            <a:br>
              <a:rPr lang="ru-RU" dirty="0" smtClean="0"/>
            </a:br>
            <a:endParaRPr lang="ru-RU" dirty="0"/>
          </a:p>
        </p:txBody>
      </p:sp>
      <p:pic>
        <p:nvPicPr>
          <p:cNvPr id="12" name="Рисунок 11" descr="002fafb679fc871e48146ff1f780f929c42125d8.jpg"/>
          <p:cNvPicPr>
            <a:picLocks noChangeAspect="1"/>
          </p:cNvPicPr>
          <p:nvPr/>
        </p:nvPicPr>
        <p:blipFill>
          <a:blip r:embed="rId2" cstate="print"/>
          <a:stretch>
            <a:fillRect/>
          </a:stretch>
        </p:blipFill>
        <p:spPr>
          <a:xfrm>
            <a:off x="6539344" y="1333067"/>
            <a:ext cx="5421119" cy="3615886"/>
          </a:xfrm>
          <a:prstGeom prst="rect">
            <a:avLst/>
          </a:prstGeom>
        </p:spPr>
      </p:pic>
    </p:spTree>
    <p:extLst>
      <p:ext uri="{BB962C8B-B14F-4D97-AF65-F5344CB8AC3E}">
        <p14:creationId xmlns:p14="http://schemas.microsoft.com/office/powerpoint/2010/main" val="659892108"/>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310" y="1356739"/>
            <a:ext cx="6068290" cy="3714023"/>
          </a:xfrm>
        </p:spPr>
        <p:txBody>
          <a:bodyPr>
            <a:normAutofit/>
          </a:bodyPr>
          <a:lstStyle/>
          <a:p>
            <a:r>
              <a:rPr lang="en-US" dirty="0" smtClean="0"/>
              <a:t>Environmental protection is of a universal concern. That is why serious measures to create a system of ecological security should be taken.</a:t>
            </a:r>
            <a:r>
              <a:rPr lang="ru-RU" dirty="0" smtClean="0"/>
              <a:t/>
            </a:r>
            <a:br>
              <a:rPr lang="ru-RU" dirty="0" smtClean="0"/>
            </a:br>
            <a:endParaRPr lang="uk-UA" dirty="0"/>
          </a:p>
        </p:txBody>
      </p:sp>
      <p:pic>
        <p:nvPicPr>
          <p:cNvPr id="5" name="Рисунок 4" descr="ecology.jpg"/>
          <p:cNvPicPr>
            <a:picLocks noChangeAspect="1"/>
          </p:cNvPicPr>
          <p:nvPr/>
        </p:nvPicPr>
        <p:blipFill>
          <a:blip r:embed="rId2" cstate="print"/>
          <a:stretch>
            <a:fillRect/>
          </a:stretch>
        </p:blipFill>
        <p:spPr>
          <a:xfrm>
            <a:off x="7178671" y="609600"/>
            <a:ext cx="3621885" cy="5514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2628919"/>
      </p:ext>
    </p:extLst>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881" y="3434923"/>
            <a:ext cx="5863610" cy="2938168"/>
          </a:xfrm>
        </p:spPr>
        <p:txBody>
          <a:bodyPr>
            <a:normAutofit fontScale="90000"/>
          </a:bodyPr>
          <a:lstStyle/>
          <a:p>
            <a:r>
              <a:rPr lang="en-US" dirty="0" smtClean="0"/>
              <a:t>Some progress has been already made in this direction. As many as 159 countries — members of the UNO — have set up environmental protection agencies. Numerous conferences have been held by these agencies to discuss problems facing ecologically poor regions including the Aral Sea, the South Urals, </a:t>
            </a:r>
            <a:r>
              <a:rPr lang="en-US" dirty="0" err="1" smtClean="0"/>
              <a:t>Kuzbass</a:t>
            </a:r>
            <a:r>
              <a:rPr lang="en-US" dirty="0" smtClean="0"/>
              <a:t>, </a:t>
            </a:r>
            <a:r>
              <a:rPr lang="en-US" dirty="0" err="1" smtClean="0"/>
              <a:t>Donbass</a:t>
            </a:r>
            <a:r>
              <a:rPr lang="en-US" dirty="0" smtClean="0"/>
              <a:t>, Semipalatinsk and Chernobyl.</a:t>
            </a:r>
            <a:r>
              <a:rPr lang="ru-RU" dirty="0" smtClean="0"/>
              <a:t/>
            </a:r>
            <a:br>
              <a:rPr lang="ru-RU" dirty="0" smtClean="0"/>
            </a:br>
            <a:endParaRPr lang="uk-UA" dirty="0"/>
          </a:p>
        </p:txBody>
      </p:sp>
      <p:pic>
        <p:nvPicPr>
          <p:cNvPr id="10" name="Рисунок 9" descr="volonteryi.jpg"/>
          <p:cNvPicPr>
            <a:picLocks noChangeAspect="1"/>
          </p:cNvPicPr>
          <p:nvPr/>
        </p:nvPicPr>
        <p:blipFill>
          <a:blip r:embed="rId2" cstate="print"/>
          <a:stretch>
            <a:fillRect/>
          </a:stretch>
        </p:blipFill>
        <p:spPr>
          <a:xfrm>
            <a:off x="6912333" y="1454727"/>
            <a:ext cx="4786100" cy="3487016"/>
          </a:xfrm>
          <a:prstGeom prst="rect">
            <a:avLst/>
          </a:prstGeom>
        </p:spPr>
      </p:pic>
    </p:spTree>
    <p:extLst>
      <p:ext uri="{BB962C8B-B14F-4D97-AF65-F5344CB8AC3E}">
        <p14:creationId xmlns:p14="http://schemas.microsoft.com/office/powerpoint/2010/main" val="883541190"/>
      </p:ext>
    </p:extLst>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063" y="1578413"/>
            <a:ext cx="5143173" cy="2785767"/>
          </a:xfrm>
        </p:spPr>
        <p:txBody>
          <a:bodyPr>
            <a:normAutofit/>
          </a:bodyPr>
          <a:lstStyle/>
          <a:p>
            <a:r>
              <a:rPr lang="en-US" dirty="0" smtClean="0"/>
              <a:t>The international </a:t>
            </a:r>
            <a:r>
              <a:rPr lang="en-US" dirty="0" err="1" smtClean="0"/>
              <a:t>organisation</a:t>
            </a:r>
            <a:r>
              <a:rPr lang="en-US" dirty="0" smtClean="0"/>
              <a:t> Greenpeace is also doing much to preserve the environment.</a:t>
            </a:r>
            <a:r>
              <a:rPr lang="ru-RU" dirty="0" smtClean="0"/>
              <a:t/>
            </a:r>
            <a:br>
              <a:rPr lang="ru-RU" dirty="0" smtClean="0"/>
            </a:br>
            <a:endParaRPr lang="uk-UA" dirty="0"/>
          </a:p>
        </p:txBody>
      </p:sp>
      <p:pic>
        <p:nvPicPr>
          <p:cNvPr id="7" name="Рисунок 6" descr="602px-Greenpeace.svg.png"/>
          <p:cNvPicPr>
            <a:picLocks noChangeAspect="1"/>
          </p:cNvPicPr>
          <p:nvPr/>
        </p:nvPicPr>
        <p:blipFill>
          <a:blip r:embed="rId2" cstate="print"/>
          <a:stretch>
            <a:fillRect/>
          </a:stretch>
        </p:blipFill>
        <p:spPr>
          <a:xfrm>
            <a:off x="5778211" y="2262620"/>
            <a:ext cx="5734050" cy="1076325"/>
          </a:xfrm>
          <a:prstGeom prst="rect">
            <a:avLst/>
          </a:prstGeom>
        </p:spPr>
      </p:pic>
    </p:spTree>
    <p:extLst>
      <p:ext uri="{BB962C8B-B14F-4D97-AF65-F5344CB8AC3E}">
        <p14:creationId xmlns:p14="http://schemas.microsoft.com/office/powerpoint/2010/main" val="521847402"/>
      </p:ext>
    </p:extLst>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TS10309888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TS103098889</Template>
  <TotalTime>0</TotalTime>
  <Words>395</Words>
  <Application>Microsoft Office PowerPoint</Application>
  <PresentationFormat>Произвольный</PresentationFormat>
  <Paragraphs>16</Paragraphs>
  <Slides>13</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TS103098889</vt:lpstr>
      <vt:lpstr>Ecological Problems </vt:lpstr>
      <vt:lpstr>Since ancient times Nature has served Man, being the source of his life. For thousands of years people lived in harmony with environment and it seemed to them that natural riches were unlimited. But with the development of civilization man's interference in nature began to increase. </vt:lpstr>
      <vt:lpstr>Large cities with thousands of smoky industrial enterprises appear all over the world today. The by-products of their activity pollute the air we breathe, the water we drink, the land we grow grain and vegetables on. </vt:lpstr>
      <vt:lpstr>Every year world industry pollutes the atmosphere with about 1000 million tons of dust and other harmful substances. Many cities suffer from smog. Vast forests are cut and burn in fire. Their disappearance upsets the oxygen balance. As a result some rare species of animals, birds, fish and plants disappear forever, a number of rivers and lakes dry up. </vt:lpstr>
      <vt:lpstr>The pollution of air and the world's ocean, destruction of the ozone layer is the result of man's careless interaction with nature, a sign of the ecological crises. </vt:lpstr>
      <vt:lpstr>The most horrible ecological disaster befell Ukraine and its people after the Chernobyl tragedy in April 1986. About 18 percent of the territory of Byelarus were also polluted with radioactive substances. A great damage has been done to the agriculture, forests and people's health. The consequences of this explosion at the atomic power-station are tragic for the Ukrainian, Byelorussian and other nations. </vt:lpstr>
      <vt:lpstr>Environmental protection is of a universal concern. That is why serious measures to create a system of ecological security should be taken. </vt:lpstr>
      <vt:lpstr>Some progress has been already made in this direction. As many as 159 countries — members of the UNO — have set up environmental protection agencies. Numerous conferences have been held by these agencies to discuss problems facing ecologically poor regions including the Aral Sea, the South Urals, Kuzbass, Donbass, Semipalatinsk and Chernobyl. </vt:lpstr>
      <vt:lpstr>The international organisation Greenpeace is also doing much to preserve the environment. </vt:lpstr>
      <vt:lpstr>But these are only the initial steps and they must be carried onward to protect nature, to save life on the planet not only for the sake of the present but also for the future generations. </vt:lpstr>
      <vt:lpstr>The end</vt:lpstr>
      <vt:lpstr>That environmental problems badly influence of nature?  That the tragedy occurred in the spring of 1986?   Which organization dedicated to the protection of nature in the world?   What we can do for nature conservation?</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2013-12-14T08:48:43Z</dcterms:created>
  <dcterms:modified xsi:type="dcterms:W3CDTF">2014-03-02T12:33:46Z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