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3%D0%B5%D0%BF%D0%B0%D1%82%D0%B8%D1%82_B" TargetMode="External"/><Relationship Id="rId2" Type="http://schemas.openxmlformats.org/officeDocument/2006/relationships/hyperlink" Target="http://uk.wikipedia.org/wiki/%D0%93%D0%B5%D0%BF%D0%B0%D1%82%D0%B8%D1%82_%D0%90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uk.wikipedia.org/wiki/%D0%93%D0%B5%D0%BF%D0%B0%D1%82%D0%B8%D1%82_D" TargetMode="External"/><Relationship Id="rId4" Type="http://schemas.openxmlformats.org/officeDocument/2006/relationships/hyperlink" Target="http://uk.wikipedia.org/wiki/%D0%93%D0%B5%D0%BF%D0%B0%D1%82%D0%B8%D1%82_%D0%A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5310" y="2477951"/>
            <a:ext cx="4248472" cy="1412776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6600" i="1" dirty="0" smtClean="0"/>
              <a:t>Гепатит</a:t>
            </a:r>
            <a:endParaRPr lang="uk-UA" sz="6600" i="1" dirty="0"/>
          </a:p>
        </p:txBody>
      </p:sp>
      <p:sp>
        <p:nvSpPr>
          <p:cNvPr id="4" name="Прямоугольник 3"/>
          <p:cNvSpPr/>
          <p:nvPr/>
        </p:nvSpPr>
        <p:spPr>
          <a:xfrm rot="240000">
            <a:off x="3231104" y="4287938"/>
            <a:ext cx="726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200" dirty="0"/>
              <a:t>↓</a:t>
            </a:r>
          </a:p>
        </p:txBody>
      </p:sp>
      <p:sp>
        <p:nvSpPr>
          <p:cNvPr id="5" name="Прямоугольник 4"/>
          <p:cNvSpPr/>
          <p:nvPr/>
        </p:nvSpPr>
        <p:spPr>
          <a:xfrm rot="-360000">
            <a:off x="5296047" y="4205697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/>
              <a:t>↓</a:t>
            </a:r>
          </a:p>
        </p:txBody>
      </p:sp>
      <p:sp>
        <p:nvSpPr>
          <p:cNvPr id="6" name="Прямоугольник 5"/>
          <p:cNvSpPr/>
          <p:nvPr/>
        </p:nvSpPr>
        <p:spPr>
          <a:xfrm rot="-2160000">
            <a:off x="6727631" y="3301111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/>
              <a:t>↓</a:t>
            </a:r>
          </a:p>
        </p:txBody>
      </p:sp>
      <p:sp>
        <p:nvSpPr>
          <p:cNvPr id="7" name="Прямоугольник 6"/>
          <p:cNvSpPr/>
          <p:nvPr/>
        </p:nvSpPr>
        <p:spPr>
          <a:xfrm rot="2160000">
            <a:off x="1821123" y="3129441"/>
            <a:ext cx="6463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dirty="0"/>
              <a:t>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11" y="4576771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hlinkClick r:id="rId2" tooltip="Гепатит А"/>
              </a:rPr>
              <a:t>Гепатит А</a:t>
            </a:r>
            <a:endParaRPr lang="uk-UA" sz="3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555341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linkClick r:id="rId3" tooltip="Гепатит B"/>
              </a:rPr>
              <a:t>Гепатит </a:t>
            </a:r>
            <a:r>
              <a:rPr lang="en-US" sz="3200" dirty="0">
                <a:hlinkClick r:id="rId3" tooltip="Гепатит B"/>
              </a:rPr>
              <a:t>B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818549" y="5512131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linkClick r:id="rId4" tooltip="Гепатит С"/>
              </a:rPr>
              <a:t>Гепатит С</a:t>
            </a:r>
            <a:endParaRPr lang="uk-UA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457677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linkClick r:id="rId5" tooltip="Гепатит D"/>
              </a:rPr>
              <a:t>Гепатит </a:t>
            </a:r>
            <a:r>
              <a:rPr lang="en-US" sz="3200" dirty="0">
                <a:hlinkClick r:id="rId5" tooltip="Гепатит D"/>
              </a:rPr>
              <a:t>D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2838" y="33265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/>
              <a:t>Гепати́т</a:t>
            </a:r>
            <a:r>
              <a:rPr lang="vi-VN" dirty="0"/>
              <a:t> </a:t>
            </a:r>
            <a:r>
              <a:rPr lang="vi-VN" dirty="0" smtClean="0"/>
              <a:t>— </a:t>
            </a:r>
            <a:r>
              <a:rPr lang="vi-VN" sz="2400" dirty="0"/>
              <a:t>загальна назва гострих та хронічних дифузних запальних захворювань </a:t>
            </a:r>
            <a:r>
              <a:rPr lang="vi-VN" sz="2400" dirty="0" smtClean="0"/>
              <a:t>печінки</a:t>
            </a:r>
            <a:r>
              <a:rPr lang="uk-UA" sz="2400" dirty="0" smtClean="0"/>
              <a:t> </a:t>
            </a:r>
            <a:r>
              <a:rPr lang="vi-VN" sz="2400" dirty="0" smtClean="0"/>
              <a:t>різної</a:t>
            </a:r>
            <a:r>
              <a:rPr lang="vi-VN" sz="2400" dirty="0"/>
              <a:t> етіології.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477316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168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8000" dirty="0" smtClean="0"/>
              <a:t>Дякую за увагу </a:t>
            </a:r>
            <a:r>
              <a:rPr lang="uk-UA" sz="8000" dirty="0" smtClean="0">
                <a:sym typeface="Wingdings" panose="05000000000000000000" pitchFamily="2" charset="2"/>
              </a:rPr>
              <a:t></a:t>
            </a:r>
            <a:endParaRPr lang="uk-UA" sz="8000" dirty="0"/>
          </a:p>
        </p:txBody>
      </p:sp>
    </p:spTree>
    <p:extLst>
      <p:ext uri="{BB962C8B-B14F-4D97-AF65-F5344CB8AC3E}">
        <p14:creationId xmlns:p14="http://schemas.microsoft.com/office/powerpoint/2010/main" val="229751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5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algn="ctr"/>
            <a:r>
              <a:rPr lang="uk-UA" sz="6000" i="1" dirty="0" smtClean="0"/>
              <a:t>Гепатит А</a:t>
            </a:r>
            <a:endParaRPr lang="uk-UA" sz="6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4149080"/>
            <a:ext cx="5400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Шляхи передачі:</a:t>
            </a:r>
          </a:p>
          <a:p>
            <a:pPr lvl="0"/>
            <a:r>
              <a:rPr lang="ru-RU" sz="2400" dirty="0" err="1">
                <a:solidFill>
                  <a:prstClr val="black"/>
                </a:solidFill>
              </a:rPr>
              <a:t>спричиняється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вірусом</a:t>
            </a:r>
            <a:r>
              <a:rPr lang="ru-RU" sz="2400" dirty="0">
                <a:solidFill>
                  <a:prstClr val="black"/>
                </a:solidFill>
              </a:rPr>
              <a:t> гепатиту А, </a:t>
            </a:r>
            <a:r>
              <a:rPr lang="ru-RU" sz="2400" dirty="0" err="1">
                <a:solidFill>
                  <a:prstClr val="black"/>
                </a:solidFill>
              </a:rPr>
              <a:t>що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потрапляє</a:t>
            </a:r>
            <a:r>
              <a:rPr lang="ru-RU" sz="2400" dirty="0">
                <a:solidFill>
                  <a:prstClr val="black"/>
                </a:solidFill>
              </a:rPr>
              <a:t> до </a:t>
            </a:r>
            <a:r>
              <a:rPr lang="ru-RU" sz="2400" dirty="0" err="1">
                <a:solidFill>
                  <a:prstClr val="black"/>
                </a:solidFill>
              </a:rPr>
              <a:t>організму</a:t>
            </a:r>
            <a:r>
              <a:rPr lang="ru-RU" sz="2400" dirty="0">
                <a:solidFill>
                  <a:prstClr val="black"/>
                </a:solidFill>
              </a:rPr>
              <a:t> з </a:t>
            </a:r>
            <a:r>
              <a:rPr lang="ru-RU" sz="2400" dirty="0" err="1">
                <a:solidFill>
                  <a:prstClr val="black"/>
                </a:solidFill>
              </a:rPr>
              <a:t>їжею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або</a:t>
            </a:r>
            <a:r>
              <a:rPr lang="ru-RU" sz="2400" dirty="0">
                <a:solidFill>
                  <a:prstClr val="black"/>
                </a:solidFill>
              </a:rPr>
              <a:t> водою. </a:t>
            </a:r>
            <a:r>
              <a:rPr lang="ru-RU" sz="2400" dirty="0" err="1">
                <a:solidFill>
                  <a:prstClr val="black"/>
                </a:solidFill>
              </a:rPr>
              <a:t>Збудник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міститься</a:t>
            </a:r>
            <a:r>
              <a:rPr lang="ru-RU" sz="2400" dirty="0">
                <a:solidFill>
                  <a:prstClr val="black"/>
                </a:solidFill>
              </a:rPr>
              <a:t> в </a:t>
            </a:r>
            <a:r>
              <a:rPr lang="ru-RU" sz="2400" dirty="0" err="1">
                <a:solidFill>
                  <a:prstClr val="black"/>
                </a:solidFill>
              </a:rPr>
              <a:t>крові</a:t>
            </a:r>
            <a:r>
              <a:rPr lang="ru-RU" sz="2400" dirty="0">
                <a:solidFill>
                  <a:prstClr val="black"/>
                </a:solidFill>
              </a:rPr>
              <a:t> та </a:t>
            </a:r>
            <a:r>
              <a:rPr lang="ru-RU" sz="2400" dirty="0" err="1">
                <a:solidFill>
                  <a:prstClr val="black"/>
                </a:solidFill>
              </a:rPr>
              <a:t>виділеннях</a:t>
            </a:r>
            <a:r>
              <a:rPr lang="ru-RU" sz="2400" dirty="0">
                <a:solidFill>
                  <a:prstClr val="black"/>
                </a:solidFill>
              </a:rPr>
              <a:t> хворого.</a:t>
            </a:r>
            <a:endParaRPr lang="uk-UA" sz="2400" dirty="0">
              <a:solidFill>
                <a:prstClr val="black"/>
              </a:solidFill>
            </a:endParaRPr>
          </a:p>
          <a:p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882" y="1124744"/>
            <a:ext cx="4464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Ознаки:</a:t>
            </a:r>
          </a:p>
          <a:p>
            <a:r>
              <a:rPr lang="uk-UA" sz="2400" dirty="0"/>
              <a:t>загальну кволість, відсутність апетиту, нудоту, помірно підвищується температура тіла. На 5—7-й день додається жовтяниця, печінка й селезінка збільшуються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1412776"/>
            <a:ext cx="388843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Профілактика:</a:t>
            </a:r>
          </a:p>
          <a:p>
            <a:r>
              <a:rPr lang="uk-UA" sz="2400" dirty="0" smtClean="0"/>
              <a:t>Ізоляція та госпіталізація</a:t>
            </a:r>
            <a:r>
              <a:rPr lang="uk-UA" sz="2400" dirty="0"/>
              <a:t>, введення. вуглеводна дієта з високим вмістом вітамінів, </a:t>
            </a:r>
            <a:r>
              <a:rPr lang="uk-UA" sz="2400" dirty="0" err="1"/>
              <a:t>ліпокаїн</a:t>
            </a:r>
            <a:r>
              <a:rPr lang="uk-UA" sz="2400" dirty="0"/>
              <a:t>, амінокислотні </a:t>
            </a:r>
            <a:r>
              <a:rPr lang="uk-UA" sz="2400" dirty="0" smtClean="0"/>
              <a:t>суміші.</a:t>
            </a:r>
            <a:endParaRPr lang="uk-UA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66" y="4233287"/>
            <a:ext cx="370681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3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7039"/>
            <a:ext cx="5659031" cy="1143000"/>
          </a:xfrm>
        </p:spPr>
        <p:txBody>
          <a:bodyPr/>
          <a:lstStyle/>
          <a:p>
            <a:pPr algn="ctr"/>
            <a:r>
              <a:rPr lang="uk-UA" sz="6000" i="1" dirty="0" smtClean="0"/>
              <a:t>Гепатит В</a:t>
            </a:r>
            <a:endParaRPr lang="uk-UA" sz="6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482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Ознаки:</a:t>
            </a:r>
          </a:p>
          <a:p>
            <a:r>
              <a:rPr lang="ru-RU" sz="2400" dirty="0" err="1"/>
              <a:t>зниження</a:t>
            </a:r>
            <a:r>
              <a:rPr lang="ru-RU" sz="2400" dirty="0"/>
              <a:t> </a:t>
            </a:r>
            <a:r>
              <a:rPr lang="ru-RU" sz="2400" dirty="0" err="1" smtClean="0"/>
              <a:t>апетиту</a:t>
            </a:r>
            <a:r>
              <a:rPr lang="ru-RU" sz="2400" dirty="0" smtClean="0"/>
              <a:t>, </a:t>
            </a:r>
            <a:r>
              <a:rPr lang="ru-RU" sz="2400" dirty="0" err="1" smtClean="0"/>
              <a:t>нудота</a:t>
            </a:r>
            <a:r>
              <a:rPr lang="ru-RU" sz="2400" dirty="0" smtClean="0"/>
              <a:t>, </a:t>
            </a:r>
            <a:r>
              <a:rPr lang="ru-RU" sz="2400" dirty="0" err="1"/>
              <a:t>блювання</a:t>
            </a:r>
            <a:r>
              <a:rPr lang="ru-RU" sz="2400" dirty="0"/>
              <a:t>, закрепи. </a:t>
            </a:r>
            <a:r>
              <a:rPr lang="ru-RU" sz="2400" dirty="0" err="1" smtClean="0"/>
              <a:t>Відчуття</a:t>
            </a:r>
            <a:r>
              <a:rPr lang="ru-RU" sz="2400" dirty="0" smtClean="0"/>
              <a:t> </a:t>
            </a:r>
            <a:r>
              <a:rPr lang="ru-RU" sz="2400" dirty="0" err="1"/>
              <a:t>важкості</a:t>
            </a:r>
            <a:r>
              <a:rPr lang="ru-RU" sz="2400" dirty="0"/>
              <a:t> і </a:t>
            </a:r>
            <a:r>
              <a:rPr lang="ru-RU" sz="2400" dirty="0" err="1"/>
              <a:t>тупий</a:t>
            </a:r>
            <a:r>
              <a:rPr lang="ru-RU" sz="2400" dirty="0"/>
              <a:t> </a:t>
            </a:r>
            <a:r>
              <a:rPr lang="ru-RU" sz="2400" dirty="0" err="1" smtClean="0"/>
              <a:t>біль</a:t>
            </a:r>
            <a:r>
              <a:rPr lang="ru-RU" sz="2400" dirty="0" smtClean="0"/>
              <a:t> та </a:t>
            </a:r>
            <a:r>
              <a:rPr lang="ru-RU" sz="2400" dirty="0"/>
              <a:t>правому </a:t>
            </a:r>
            <a:r>
              <a:rPr lang="ru-RU" sz="2400" dirty="0" err="1"/>
              <a:t>підребер'ї</a:t>
            </a:r>
            <a:r>
              <a:rPr lang="ru-RU" sz="2400" dirty="0"/>
              <a:t>, </a:t>
            </a:r>
            <a:r>
              <a:rPr lang="ru-RU" sz="2400" dirty="0" err="1" smtClean="0"/>
              <a:t>наростаюча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слабкість</a:t>
            </a:r>
            <a:r>
              <a:rPr lang="ru-RU" sz="2400" dirty="0"/>
              <a:t>, </a:t>
            </a:r>
            <a:r>
              <a:rPr lang="ru-RU" sz="2400" dirty="0" err="1"/>
              <a:t>біль</a:t>
            </a:r>
            <a:r>
              <a:rPr lang="ru-RU" sz="2400" dirty="0"/>
              <a:t> </a:t>
            </a:r>
            <a:r>
              <a:rPr lang="ru-RU" sz="2400" dirty="0" err="1"/>
              <a:t>голови</a:t>
            </a:r>
            <a:r>
              <a:rPr lang="ru-RU" sz="2400" dirty="0"/>
              <a:t>, </a:t>
            </a:r>
            <a:r>
              <a:rPr lang="ru-RU" sz="2400" dirty="0" err="1"/>
              <a:t>подразливість</a:t>
            </a:r>
            <a:r>
              <a:rPr lang="ru-RU" sz="2400" dirty="0"/>
              <a:t>, </a:t>
            </a:r>
            <a:r>
              <a:rPr lang="ru-RU" sz="2400" dirty="0" err="1" smtClean="0"/>
              <a:t>порушення</a:t>
            </a:r>
            <a:r>
              <a:rPr lang="ru-RU" sz="2400" dirty="0" smtClean="0"/>
              <a:t> сну.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933056"/>
            <a:ext cx="43924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Шляхи передачі:</a:t>
            </a:r>
          </a:p>
          <a:p>
            <a:r>
              <a:rPr lang="uk-UA" sz="2400" dirty="0" err="1" smtClean="0"/>
              <a:t>Парентеральний</a:t>
            </a:r>
            <a:r>
              <a:rPr lang="uk-UA" sz="2400" dirty="0" smtClean="0"/>
              <a:t> шлях передачі (уколи).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000403"/>
            <a:ext cx="3816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Профілактика:</a:t>
            </a:r>
          </a:p>
          <a:p>
            <a:r>
              <a:rPr lang="uk-UA" sz="2400" dirty="0" smtClean="0"/>
              <a:t>Госпіталізація, індивідуальний захист</a:t>
            </a:r>
            <a:r>
              <a:rPr lang="uk-UA" sz="2400" dirty="0"/>
              <a:t>, вакцинація (</a:t>
            </a:r>
            <a:r>
              <a:rPr lang="uk-UA" sz="2400" dirty="0" smtClean="0"/>
              <a:t>технологія рекомбінації ДНК).</a:t>
            </a:r>
            <a:endParaRPr lang="uk-UA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" t="21261" b="2975"/>
          <a:stretch/>
        </p:blipFill>
        <p:spPr bwMode="auto">
          <a:xfrm>
            <a:off x="5155797" y="3933056"/>
            <a:ext cx="3944974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53" b="25880"/>
          <a:stretch/>
        </p:blipFill>
        <p:spPr bwMode="auto">
          <a:xfrm>
            <a:off x="344357" y="5158154"/>
            <a:ext cx="3939611" cy="1617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48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algn="ctr"/>
            <a:r>
              <a:rPr lang="uk-UA" sz="6000" i="1" dirty="0"/>
              <a:t>Гепатит </a:t>
            </a:r>
            <a:r>
              <a:rPr lang="uk-UA" sz="6000" i="1" dirty="0" smtClean="0"/>
              <a:t>С</a:t>
            </a:r>
            <a:endParaRPr lang="uk-UA" sz="6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24744"/>
            <a:ext cx="43204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Ознаки:</a:t>
            </a:r>
          </a:p>
          <a:p>
            <a:r>
              <a:rPr lang="ru-RU" sz="2400" dirty="0" err="1"/>
              <a:t>знижений</a:t>
            </a:r>
            <a:r>
              <a:rPr lang="ru-RU" sz="2400" dirty="0"/>
              <a:t> </a:t>
            </a:r>
            <a:r>
              <a:rPr lang="ru-RU" sz="2400" dirty="0" err="1"/>
              <a:t>апетит</a:t>
            </a:r>
            <a:r>
              <a:rPr lang="ru-RU" sz="2400" dirty="0"/>
              <a:t>, </a:t>
            </a:r>
            <a:r>
              <a:rPr lang="ru-RU" sz="2400" dirty="0" err="1" smtClean="0"/>
              <a:t>втома</a:t>
            </a:r>
            <a:r>
              <a:rPr lang="ru-RU" sz="2400" dirty="0" smtClean="0"/>
              <a:t>, </a:t>
            </a:r>
            <a:r>
              <a:rPr lang="ru-RU" sz="2400" dirty="0" err="1" smtClean="0"/>
              <a:t>нудота</a:t>
            </a:r>
            <a:r>
              <a:rPr lang="ru-RU" sz="2400" dirty="0" smtClean="0"/>
              <a:t>, </a:t>
            </a:r>
            <a:r>
              <a:rPr lang="ru-RU" sz="2400" dirty="0" err="1"/>
              <a:t>біль</a:t>
            </a:r>
            <a:r>
              <a:rPr lang="ru-RU" sz="2400" dirty="0"/>
              <a:t> у </a:t>
            </a:r>
            <a:r>
              <a:rPr lang="ru-RU" sz="2400" dirty="0" err="1"/>
              <a:t>м’язах</a:t>
            </a:r>
            <a:r>
              <a:rPr lang="ru-RU" sz="2400" dirty="0"/>
              <a:t> та </a:t>
            </a:r>
            <a:r>
              <a:rPr lang="ru-RU" sz="2400" dirty="0" err="1"/>
              <a:t>суглобах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 smtClean="0"/>
              <a:t>втрата</a:t>
            </a:r>
            <a:r>
              <a:rPr lang="ru-RU" sz="2400" dirty="0"/>
              <a:t> ваги. Гепатит C – перший </a:t>
            </a:r>
            <a:r>
              <a:rPr lang="ru-RU" sz="2400" dirty="0" err="1"/>
              <a:t>чинник</a:t>
            </a:r>
            <a:r>
              <a:rPr lang="ru-RU" sz="2400" dirty="0"/>
              <a:t> </a:t>
            </a:r>
            <a:r>
              <a:rPr lang="ru-RU" sz="2400" dirty="0" err="1"/>
              <a:t>цирозу</a:t>
            </a:r>
            <a:r>
              <a:rPr lang="ru-RU" sz="2400" dirty="0"/>
              <a:t> та раку </a:t>
            </a:r>
            <a:r>
              <a:rPr lang="ru-RU" sz="2400" dirty="0" err="1"/>
              <a:t>печінки</a:t>
            </a:r>
            <a:r>
              <a:rPr lang="ru-RU" sz="2400" dirty="0"/>
              <a:t> </a:t>
            </a:r>
            <a:r>
              <a:rPr lang="ru-RU" sz="2400" dirty="0" err="1"/>
              <a:t>серед</a:t>
            </a:r>
            <a:r>
              <a:rPr lang="ru-RU" sz="2400" dirty="0"/>
              <a:t> </a:t>
            </a:r>
            <a:r>
              <a:rPr lang="ru-RU" sz="2400" dirty="0" err="1"/>
              <a:t>інфікованих</a:t>
            </a:r>
            <a:r>
              <a:rPr lang="ru-RU" sz="2400" dirty="0"/>
              <a:t> людей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endParaRPr lang="uk-UA" sz="2400" dirty="0" smtClean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46855" y="4437112"/>
            <a:ext cx="48245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Шляхи передачі:</a:t>
            </a:r>
          </a:p>
          <a:p>
            <a:r>
              <a:rPr lang="uk-UA" sz="2400" dirty="0" smtClean="0"/>
              <a:t>Татуювання та </a:t>
            </a:r>
            <a:r>
              <a:rPr lang="uk-UA" sz="2400" dirty="0" err="1" smtClean="0"/>
              <a:t>пірсинг</a:t>
            </a:r>
            <a:r>
              <a:rPr lang="uk-UA" sz="2400" dirty="0" smtClean="0"/>
              <a:t>, </a:t>
            </a:r>
            <a:r>
              <a:rPr lang="uk-UA" sz="2400" dirty="0"/>
              <a:t>к</a:t>
            </a:r>
            <a:r>
              <a:rPr lang="uk-UA" sz="2400" dirty="0" smtClean="0"/>
              <a:t>онтакт </a:t>
            </a:r>
            <a:r>
              <a:rPr lang="uk-UA" sz="2400" dirty="0"/>
              <a:t>із кров’ю, </a:t>
            </a:r>
            <a:r>
              <a:rPr lang="uk-UA" sz="2400" dirty="0" smtClean="0"/>
              <a:t>внутрішньовенне </a:t>
            </a:r>
            <a:r>
              <a:rPr lang="uk-UA" sz="2400" dirty="0"/>
              <a:t>введення </a:t>
            </a:r>
            <a:r>
              <a:rPr lang="uk-UA" sz="2400" dirty="0" smtClean="0"/>
              <a:t>наркотиків.</a:t>
            </a:r>
            <a:endParaRPr lang="uk-UA" sz="2400" dirty="0"/>
          </a:p>
          <a:p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716068" y="1268760"/>
            <a:ext cx="4392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Профілактика:</a:t>
            </a:r>
          </a:p>
          <a:p>
            <a:r>
              <a:rPr lang="uk-UA" dirty="0" smtClean="0"/>
              <a:t>Вакцинацій немає. У</a:t>
            </a:r>
            <a:r>
              <a:rPr lang="ru-RU" dirty="0" err="1" smtClean="0"/>
              <a:t>триматись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алкоголю та </a:t>
            </a:r>
            <a:r>
              <a:rPr lang="ru-RU" dirty="0" err="1"/>
              <a:t>ліків</a:t>
            </a:r>
            <a:r>
              <a:rPr lang="ru-RU" dirty="0"/>
              <a:t>, </a:t>
            </a:r>
            <a:r>
              <a:rPr lang="ru-RU" dirty="0" err="1"/>
              <a:t>токсичних</a:t>
            </a:r>
            <a:r>
              <a:rPr lang="ru-RU" dirty="0"/>
              <a:t> для </a:t>
            </a:r>
            <a:r>
              <a:rPr lang="ru-RU" dirty="0" err="1" smtClean="0"/>
              <a:t>печінки</a:t>
            </a:r>
            <a:r>
              <a:rPr lang="ru-RU" dirty="0" smtClean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пройти </a:t>
            </a:r>
            <a:r>
              <a:rPr lang="ru-RU" dirty="0" err="1"/>
              <a:t>вакцинацію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гепатиту A та гепатиту </a:t>
            </a:r>
            <a:r>
              <a:rPr lang="ru-RU" dirty="0" smtClean="0"/>
              <a:t>B.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28" y="3645024"/>
            <a:ext cx="4248368" cy="301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92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algn="ctr"/>
            <a:r>
              <a:rPr lang="uk-UA" sz="6000" i="1" dirty="0" smtClean="0"/>
              <a:t>Гепатит </a:t>
            </a:r>
            <a:r>
              <a:rPr lang="en-US" sz="6000" i="1" dirty="0" smtClean="0"/>
              <a:t>D</a:t>
            </a:r>
            <a:endParaRPr lang="uk-UA" sz="6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Ознаки:</a:t>
            </a:r>
          </a:p>
          <a:p>
            <a:r>
              <a:rPr lang="uk-UA" sz="2400" dirty="0"/>
              <a:t>ураження </a:t>
            </a:r>
            <a:r>
              <a:rPr lang="uk-UA" sz="2400" dirty="0" smtClean="0"/>
              <a:t>печінки, болі в ній можуть бути ускладнення.</a:t>
            </a:r>
            <a:endParaRPr lang="uk-UA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5353" y="4797152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Шляхи передачі:</a:t>
            </a:r>
          </a:p>
          <a:p>
            <a:r>
              <a:rPr lang="ru-RU" sz="2400" dirty="0" smtClean="0"/>
              <a:t>Шляхи </a:t>
            </a:r>
            <a:r>
              <a:rPr lang="ru-RU" sz="2400" dirty="0" err="1"/>
              <a:t>зараження</a:t>
            </a:r>
            <a:r>
              <a:rPr lang="ru-RU" sz="2400" dirty="0"/>
              <a:t> </a:t>
            </a:r>
            <a:r>
              <a:rPr lang="ru-RU" sz="2400" dirty="0" err="1"/>
              <a:t>схожі</a:t>
            </a:r>
            <a:r>
              <a:rPr lang="ru-RU" sz="2400" dirty="0"/>
              <a:t> з такими при </a:t>
            </a:r>
            <a:r>
              <a:rPr lang="ru-RU" sz="2400" dirty="0" err="1"/>
              <a:t>гепатиті</a:t>
            </a:r>
            <a:r>
              <a:rPr lang="ru-RU" sz="2400" dirty="0"/>
              <a:t> </a:t>
            </a:r>
            <a:r>
              <a:rPr lang="ru-RU" sz="2400" dirty="0" smtClean="0"/>
              <a:t>В. </a:t>
            </a:r>
            <a:r>
              <a:rPr lang="ru-RU" sz="2400" dirty="0" err="1" smtClean="0"/>
              <a:t>Парентеральний</a:t>
            </a:r>
            <a:r>
              <a:rPr lang="ru-RU" sz="2400" dirty="0" smtClean="0"/>
              <a:t> шлях </a:t>
            </a:r>
            <a:r>
              <a:rPr lang="ru-RU" sz="2400" dirty="0" err="1" smtClean="0"/>
              <a:t>передачі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06896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</a:rPr>
              <a:t>Профілактика:</a:t>
            </a:r>
          </a:p>
          <a:p>
            <a:r>
              <a:rPr lang="uk-UA" sz="2400" dirty="0" smtClean="0"/>
              <a:t>Вакцинація від гепатиту В, індивідуальний </a:t>
            </a:r>
            <a:r>
              <a:rPr lang="uk-UA" sz="2400" dirty="0" err="1" smtClean="0"/>
              <a:t>хаст</a:t>
            </a:r>
            <a:r>
              <a:rPr lang="uk-UA" sz="2400" dirty="0"/>
              <a:t>.</a:t>
            </a:r>
            <a:r>
              <a:rPr lang="uk-UA" sz="2400" dirty="0" smtClean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86520"/>
            <a:ext cx="4980519" cy="47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81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369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6000" dirty="0" smtClean="0"/>
              <a:t>Черевний тиф</a:t>
            </a:r>
            <a:endParaRPr lang="uk-UA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1180524"/>
            <a:ext cx="46805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Ознаки:</a:t>
            </a:r>
          </a:p>
          <a:p>
            <a:endParaRPr lang="uk-UA" sz="3200" dirty="0" smtClean="0">
              <a:solidFill>
                <a:srgbClr val="FF0000"/>
              </a:solidFill>
            </a:endParaRPr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 rot="2280000">
            <a:off x="3097757" y="1624413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/>
              <a:t>↓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76081" y="1700808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/>
              <a:t>↓</a:t>
            </a:r>
          </a:p>
        </p:txBody>
      </p:sp>
      <p:sp>
        <p:nvSpPr>
          <p:cNvPr id="7" name="Прямоугольник 6"/>
          <p:cNvSpPr/>
          <p:nvPr/>
        </p:nvSpPr>
        <p:spPr>
          <a:xfrm rot="-2280000">
            <a:off x="5573189" y="159239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/>
              <a:t>↓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236546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>
                <a:solidFill>
                  <a:srgbClr val="C00000"/>
                </a:solidFill>
              </a:rPr>
              <a:t>Початковий період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7501" y="279834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u="sng" dirty="0">
                <a:solidFill>
                  <a:srgbClr val="C00000"/>
                </a:solidFill>
              </a:rPr>
              <a:t>Період розпалу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77118" y="2492896"/>
            <a:ext cx="3266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err="1">
                <a:solidFill>
                  <a:srgbClr val="C00000"/>
                </a:solidFill>
              </a:rPr>
              <a:t>Період</a:t>
            </a:r>
            <a:r>
              <a:rPr lang="ru-RU" sz="2400" u="sng" dirty="0">
                <a:solidFill>
                  <a:srgbClr val="C00000"/>
                </a:solidFill>
              </a:rPr>
              <a:t> </a:t>
            </a:r>
            <a:r>
              <a:rPr lang="ru-RU" sz="2400" u="sng" dirty="0" err="1">
                <a:solidFill>
                  <a:srgbClr val="C00000"/>
                </a:solidFill>
              </a:rPr>
              <a:t>зворотного</a:t>
            </a:r>
            <a:r>
              <a:rPr lang="ru-RU" sz="2400" u="sng" dirty="0">
                <a:solidFill>
                  <a:srgbClr val="C00000"/>
                </a:solidFill>
              </a:rPr>
              <a:t> </a:t>
            </a:r>
            <a:r>
              <a:rPr lang="ru-RU" sz="2400" u="sng" dirty="0" err="1">
                <a:solidFill>
                  <a:srgbClr val="C00000"/>
                </a:solidFill>
              </a:rPr>
              <a:t>розвитку</a:t>
            </a:r>
            <a:r>
              <a:rPr lang="ru-RU" sz="2400" u="sng" dirty="0">
                <a:solidFill>
                  <a:srgbClr val="C00000"/>
                </a:solidFill>
              </a:rPr>
              <a:t> </a:t>
            </a:r>
            <a:r>
              <a:rPr lang="ru-RU" sz="2400" u="sng" dirty="0" err="1">
                <a:solidFill>
                  <a:srgbClr val="C00000"/>
                </a:solidFill>
              </a:rPr>
              <a:t>хвороби</a:t>
            </a:r>
            <a:r>
              <a:rPr lang="ru-RU" sz="2400" u="sng" dirty="0">
                <a:solidFill>
                  <a:srgbClr val="C00000"/>
                </a:solidFill>
              </a:rPr>
              <a:t> й </a:t>
            </a:r>
            <a:r>
              <a:rPr lang="ru-RU" sz="2400" u="sng" dirty="0" err="1">
                <a:solidFill>
                  <a:srgbClr val="C00000"/>
                </a:solidFill>
              </a:rPr>
              <a:t>реконвалесценція</a:t>
            </a:r>
            <a:endParaRPr lang="uk-UA" sz="2400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707697"/>
            <a:ext cx="30243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підвищується температура тіла, з'являється слабкість, підвищена стомлюваність, почуття розбитості, погіршується апетит, порушується </a:t>
            </a:r>
            <a:r>
              <a:rPr lang="uk-UA" sz="2000" dirty="0" smtClean="0"/>
              <a:t>сон.</a:t>
            </a:r>
            <a:r>
              <a:rPr lang="ru-RU" sz="2000" dirty="0"/>
              <a:t> </a:t>
            </a:r>
            <a:r>
              <a:rPr lang="ru-RU" sz="2000" dirty="0" err="1"/>
              <a:t>Початковий</a:t>
            </a:r>
            <a:r>
              <a:rPr lang="ru-RU" sz="2000" dirty="0"/>
              <a:t>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закінчується</a:t>
            </a:r>
            <a:r>
              <a:rPr lang="ru-RU" sz="2000" dirty="0"/>
              <a:t>, коли температура </a:t>
            </a:r>
            <a:r>
              <a:rPr lang="ru-RU" sz="2000" dirty="0" err="1"/>
              <a:t>тіла</a:t>
            </a:r>
            <a:r>
              <a:rPr lang="ru-RU" sz="2000" dirty="0"/>
              <a:t> </a:t>
            </a:r>
            <a:r>
              <a:rPr lang="ru-RU" sz="2000" dirty="0" err="1"/>
              <a:t>досягає</a:t>
            </a:r>
            <a:r>
              <a:rPr lang="ru-RU" sz="2000" dirty="0"/>
              <a:t> максимуму, </a:t>
            </a:r>
            <a:r>
              <a:rPr lang="ru-RU" sz="2000" dirty="0" err="1"/>
              <a:t>триває</a:t>
            </a:r>
            <a:r>
              <a:rPr lang="ru-RU" sz="2000" dirty="0"/>
              <a:t> 4-7 </a:t>
            </a:r>
            <a:r>
              <a:rPr lang="ru-RU" sz="2000" dirty="0" err="1"/>
              <a:t>днів</a:t>
            </a:r>
            <a:r>
              <a:rPr lang="ru-RU" sz="2000" dirty="0"/>
              <a:t>.</a:t>
            </a:r>
            <a:endParaRPr lang="uk-U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3260010"/>
            <a:ext cx="28172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Без </a:t>
            </a:r>
            <a:r>
              <a:rPr lang="ru-RU" sz="2000" dirty="0" err="1" smtClean="0"/>
              <a:t>лікування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триває</a:t>
            </a:r>
            <a:r>
              <a:rPr lang="ru-RU" sz="2000" dirty="0" smtClean="0"/>
              <a:t> 2-3 </a:t>
            </a:r>
            <a:r>
              <a:rPr lang="ru-RU" sz="2000" dirty="0" err="1" smtClean="0"/>
              <a:t>тижні</a:t>
            </a:r>
            <a:r>
              <a:rPr lang="ru-RU" sz="2000" dirty="0" smtClean="0"/>
              <a:t>. </a:t>
            </a:r>
            <a:r>
              <a:rPr lang="ru-RU" sz="2000" dirty="0" err="1" smtClean="0"/>
              <a:t>Гарячка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набуває</a:t>
            </a:r>
            <a:r>
              <a:rPr lang="ru-RU" sz="2000" dirty="0" smtClean="0"/>
              <a:t> </a:t>
            </a:r>
            <a:r>
              <a:rPr lang="ru-RU" sz="2000" dirty="0" err="1" smtClean="0"/>
              <a:t>стійкого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постійного</a:t>
            </a:r>
            <a:r>
              <a:rPr lang="ru-RU" sz="2000" dirty="0" smtClean="0"/>
              <a:t> характеру на </a:t>
            </a:r>
            <a:r>
              <a:rPr lang="ru-RU" sz="2000" dirty="0" err="1" smtClean="0"/>
              <a:t>рівні</a:t>
            </a:r>
            <a:r>
              <a:rPr lang="ru-RU" sz="2000" dirty="0" smtClean="0"/>
              <a:t> 39-40°С. </a:t>
            </a:r>
            <a:r>
              <a:rPr lang="ru-RU" sz="2000" dirty="0" err="1" smtClean="0"/>
              <a:t>Інтоксикація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наростає</a:t>
            </a:r>
            <a:r>
              <a:rPr lang="ru-RU" sz="2000" dirty="0" smtClean="0"/>
              <a:t> до максимуму. </a:t>
            </a:r>
            <a:r>
              <a:rPr lang="ru-RU" sz="2000" dirty="0" err="1" smtClean="0"/>
              <a:t>Шкіра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обличчя</a:t>
            </a:r>
            <a:r>
              <a:rPr lang="ru-RU" sz="2000" dirty="0" smtClean="0"/>
              <a:t> </a:t>
            </a:r>
            <a:r>
              <a:rPr lang="ru-RU" sz="2000" dirty="0" err="1" smtClean="0"/>
              <a:t>бліді</a:t>
            </a:r>
            <a:r>
              <a:rPr lang="ru-RU" sz="2000" dirty="0" smtClean="0"/>
              <a:t>, </a:t>
            </a:r>
            <a:r>
              <a:rPr lang="ru-RU" sz="2000" dirty="0"/>
              <a:t>суха. </a:t>
            </a:r>
            <a:r>
              <a:rPr lang="ru-RU" sz="2000" dirty="0" err="1" smtClean="0"/>
              <a:t>Починаючи</a:t>
            </a:r>
            <a:r>
              <a:rPr lang="ru-RU" sz="2000" dirty="0" smtClean="0"/>
              <a:t> </a:t>
            </a:r>
            <a:r>
              <a:rPr lang="ru-RU" sz="2000" dirty="0"/>
              <a:t>з 8 дня </a:t>
            </a:r>
            <a:r>
              <a:rPr lang="ru-RU" sz="2000" dirty="0" smtClean="0"/>
              <a:t>у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/>
              <a:t>з'являтися</a:t>
            </a:r>
            <a:r>
              <a:rPr lang="ru-RU" sz="2000" dirty="0"/>
              <a:t> </a:t>
            </a:r>
            <a:r>
              <a:rPr lang="ru-RU" sz="2000" dirty="0" err="1"/>
              <a:t>розеольозний</a:t>
            </a:r>
            <a:r>
              <a:rPr lang="ru-RU" sz="2000" dirty="0"/>
              <a:t> </a:t>
            </a:r>
            <a:r>
              <a:rPr lang="ru-RU" sz="2000" dirty="0" err="1" smtClean="0"/>
              <a:t>висип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2160" y="3693225"/>
            <a:ext cx="29523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температура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 smtClean="0"/>
              <a:t>падає</a:t>
            </a:r>
            <a:r>
              <a:rPr lang="ru-RU" dirty="0" smtClean="0"/>
              <a:t>, </a:t>
            </a:r>
            <a:r>
              <a:rPr lang="ru-RU" dirty="0" err="1"/>
              <a:t>симптоми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зникають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1-2 </a:t>
            </a:r>
            <a:r>
              <a:rPr lang="ru-RU" dirty="0" err="1" smtClean="0"/>
              <a:t>тижнів</a:t>
            </a:r>
            <a:r>
              <a:rPr lang="ru-RU" dirty="0"/>
              <a:t>. </a:t>
            </a:r>
            <a:r>
              <a:rPr lang="ru-RU" dirty="0" err="1"/>
              <a:t>Рецидиви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настати</a:t>
            </a:r>
            <a:r>
              <a:rPr lang="ru-RU" dirty="0"/>
              <a:t> в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нормалізації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, але </a:t>
            </a:r>
            <a:r>
              <a:rPr lang="ru-RU" dirty="0" err="1"/>
              <a:t>частіше</a:t>
            </a:r>
            <a:r>
              <a:rPr lang="ru-RU" dirty="0"/>
              <a:t> на 2-3 </a:t>
            </a:r>
            <a:r>
              <a:rPr lang="ru-RU" dirty="0" err="1" smtClean="0"/>
              <a:t>тижні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698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618" y="332656"/>
            <a:ext cx="8433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Шлях передачі:</a:t>
            </a:r>
          </a:p>
          <a:p>
            <a:r>
              <a:rPr lang="uk-UA" sz="2400" dirty="0" smtClean="0"/>
              <a:t>Фекально-оральний шлях передачі.</a:t>
            </a:r>
            <a:r>
              <a:rPr lang="ru-RU" sz="2400" dirty="0"/>
              <a:t> Передача </a:t>
            </a:r>
            <a:r>
              <a:rPr lang="ru-RU" sz="2400" dirty="0" err="1"/>
              <a:t>збудників</a:t>
            </a:r>
            <a:r>
              <a:rPr lang="ru-RU" sz="2400" dirty="0"/>
              <a:t> </a:t>
            </a:r>
            <a:r>
              <a:rPr lang="ru-RU" sz="2400" dirty="0" err="1"/>
              <a:t>відбувається</a:t>
            </a:r>
            <a:r>
              <a:rPr lang="ru-RU" sz="2400" dirty="0"/>
              <a:t> </a:t>
            </a:r>
            <a:r>
              <a:rPr lang="ru-RU" sz="2400" dirty="0" err="1"/>
              <a:t>контактним</a:t>
            </a:r>
            <a:r>
              <a:rPr lang="ru-RU" sz="2400" dirty="0"/>
              <a:t>, </a:t>
            </a:r>
            <a:r>
              <a:rPr lang="ru-RU" sz="2400" dirty="0" err="1"/>
              <a:t>водним</a:t>
            </a:r>
            <a:r>
              <a:rPr lang="ru-RU" sz="2400" dirty="0"/>
              <a:t>, </a:t>
            </a:r>
            <a:r>
              <a:rPr lang="ru-RU" sz="2400" dirty="0" err="1"/>
              <a:t>харчовим</a:t>
            </a:r>
            <a:r>
              <a:rPr lang="ru-RU" sz="2400" dirty="0"/>
              <a:t> шляхами, </a:t>
            </a:r>
            <a:r>
              <a:rPr lang="ru-RU" sz="2400" dirty="0" err="1"/>
              <a:t>певну</a:t>
            </a:r>
            <a:r>
              <a:rPr lang="ru-RU" sz="2400" dirty="0"/>
              <a:t> роль </a:t>
            </a:r>
            <a:r>
              <a:rPr lang="ru-RU" sz="2400" dirty="0" err="1"/>
              <a:t>відіграють</a:t>
            </a:r>
            <a:r>
              <a:rPr lang="ru-RU" sz="2400" dirty="0"/>
              <a:t> мухи. Факторами </a:t>
            </a:r>
            <a:r>
              <a:rPr lang="ru-RU" sz="2400" dirty="0" err="1"/>
              <a:t>передачі</a:t>
            </a:r>
            <a:r>
              <a:rPr lang="ru-RU" sz="2400" dirty="0"/>
              <a:t> </a:t>
            </a:r>
            <a:r>
              <a:rPr lang="ru-RU" sz="2400" dirty="0" err="1"/>
              <a:t>служать</a:t>
            </a:r>
            <a:r>
              <a:rPr lang="ru-RU" sz="2400" dirty="0"/>
              <a:t> заражена вода, </a:t>
            </a:r>
            <a:r>
              <a:rPr lang="ru-RU" sz="2400" dirty="0" err="1"/>
              <a:t>харчові</a:t>
            </a:r>
            <a:r>
              <a:rPr lang="ru-RU" sz="2400" dirty="0"/>
              <a:t> </a:t>
            </a:r>
            <a:r>
              <a:rPr lang="ru-RU" sz="2400" dirty="0" err="1"/>
              <a:t>продукти</a:t>
            </a:r>
            <a:r>
              <a:rPr lang="ru-RU" sz="2400" dirty="0"/>
              <a:t>.</a:t>
            </a:r>
            <a:r>
              <a:rPr lang="uk-UA" sz="2400" dirty="0" smtClean="0"/>
              <a:t> </a:t>
            </a:r>
            <a:endParaRPr lang="uk-UA" sz="24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19488"/>
            <a:ext cx="4000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8863"/>
            <a:ext cx="2476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54" y="2708696"/>
            <a:ext cx="3732246" cy="210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116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006" y="26064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Профілактика:</a:t>
            </a: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006" y="845423"/>
            <a:ext cx="8664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Контроль якості води, їжі. Диспансерний нагляд, ізоляція та </a:t>
            </a:r>
            <a:r>
              <a:rPr lang="uk-UA" sz="2400" dirty="0" err="1" smtClean="0"/>
              <a:t>гопіталізація</a:t>
            </a:r>
            <a:r>
              <a:rPr lang="uk-UA" sz="2400" dirty="0" smtClean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госпіталізації</a:t>
            </a:r>
            <a:r>
              <a:rPr lang="ru-RU" sz="2400" dirty="0"/>
              <a:t> хворого в </a:t>
            </a:r>
            <a:r>
              <a:rPr lang="ru-RU" sz="2400" dirty="0" err="1"/>
              <a:t>осередку</a:t>
            </a:r>
            <a:r>
              <a:rPr lang="ru-RU" sz="2400" dirty="0"/>
              <a:t> проводиться </a:t>
            </a:r>
            <a:r>
              <a:rPr lang="ru-RU" sz="2400" dirty="0" err="1"/>
              <a:t>заключна</a:t>
            </a:r>
            <a:r>
              <a:rPr lang="ru-RU" sz="2400" dirty="0"/>
              <a:t> </a:t>
            </a:r>
            <a:r>
              <a:rPr lang="ru-RU" sz="2400" dirty="0" err="1"/>
              <a:t>дезінфекція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вакцинації</a:t>
            </a:r>
            <a:r>
              <a:rPr lang="ru-RU" sz="2400" dirty="0"/>
              <a:t> </a:t>
            </a:r>
            <a:r>
              <a:rPr lang="ru-RU" sz="2400" dirty="0" err="1"/>
              <a:t>імунітет</a:t>
            </a:r>
            <a:r>
              <a:rPr lang="ru-RU" sz="2400" dirty="0"/>
              <a:t> </a:t>
            </a:r>
            <a:r>
              <a:rPr lang="ru-RU" sz="2400" dirty="0" err="1"/>
              <a:t>зберігається</a:t>
            </a:r>
            <a:r>
              <a:rPr lang="ru-RU" sz="2400" dirty="0"/>
              <a:t> до 10 </a:t>
            </a:r>
            <a:r>
              <a:rPr lang="ru-RU" sz="2400" dirty="0" err="1"/>
              <a:t>років</a:t>
            </a:r>
            <a:r>
              <a:rPr lang="ru-RU" sz="2400" dirty="0"/>
              <a:t>. </a:t>
            </a:r>
            <a:r>
              <a:rPr lang="ru-RU" sz="2400" dirty="0" err="1"/>
              <a:t>Подорожуючі</a:t>
            </a:r>
            <a:r>
              <a:rPr lang="ru-RU" sz="2400" dirty="0"/>
              <a:t> </a:t>
            </a:r>
            <a:r>
              <a:rPr lang="ru-RU" sz="2400" dirty="0" err="1"/>
              <a:t>повинні</a:t>
            </a:r>
            <a:r>
              <a:rPr lang="ru-RU" sz="2400" dirty="0"/>
              <a:t> бути </a:t>
            </a:r>
            <a:r>
              <a:rPr lang="ru-RU" sz="2400" dirty="0" err="1"/>
              <a:t>щеплені</a:t>
            </a:r>
            <a:r>
              <a:rPr lang="ru-RU" sz="2400" dirty="0"/>
              <a:t> </a:t>
            </a:r>
            <a:r>
              <a:rPr lang="ru-RU" sz="2400" dirty="0" err="1"/>
              <a:t>принаймні</a:t>
            </a:r>
            <a:r>
              <a:rPr lang="ru-RU" sz="2400" dirty="0"/>
              <a:t> за </a:t>
            </a:r>
            <a:r>
              <a:rPr lang="ru-RU" sz="2400" dirty="0" err="1"/>
              <a:t>тиждень</a:t>
            </a:r>
            <a:r>
              <a:rPr lang="ru-RU" sz="2400" dirty="0"/>
              <a:t> до </a:t>
            </a:r>
            <a:r>
              <a:rPr lang="ru-RU" sz="2400" dirty="0" err="1"/>
              <a:t>від'їзду</a:t>
            </a:r>
            <a:r>
              <a:rPr lang="ru-RU" sz="2400" dirty="0"/>
              <a:t> в </a:t>
            </a:r>
            <a:r>
              <a:rPr lang="ru-RU" sz="2400" dirty="0" err="1"/>
              <a:t>ендемічний</a:t>
            </a:r>
            <a:r>
              <a:rPr lang="ru-RU" sz="2400" dirty="0"/>
              <a:t> </a:t>
            </a:r>
            <a:r>
              <a:rPr lang="ru-RU" sz="2400" dirty="0" smtClean="0"/>
              <a:t>район.</a:t>
            </a:r>
            <a:endParaRPr lang="uk-U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312368" cy="330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6"/>
          <a:stretch/>
        </p:blipFill>
        <p:spPr bwMode="auto">
          <a:xfrm>
            <a:off x="3707904" y="4149080"/>
            <a:ext cx="5212768" cy="273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82956"/>
            <a:ext cx="3205417" cy="213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74224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461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Гепатит</vt:lpstr>
      <vt:lpstr>Презентация PowerPoint</vt:lpstr>
      <vt:lpstr>Гепатит А</vt:lpstr>
      <vt:lpstr>Гепатит В</vt:lpstr>
      <vt:lpstr>Гепатит С</vt:lpstr>
      <vt:lpstr>Гепатит D</vt:lpstr>
      <vt:lpstr>Черевний тиф</vt:lpstr>
      <vt:lpstr>Презентация PowerPoint</vt:lpstr>
      <vt:lpstr>Презентация PowerPoint</vt:lpstr>
      <vt:lpstr>Дякую за увагу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Гепатит</dc:title>
  <dc:creator>Сергиенко</dc:creator>
  <cp:lastModifiedBy>User</cp:lastModifiedBy>
  <cp:revision>13</cp:revision>
  <dcterms:created xsi:type="dcterms:W3CDTF">2014-02-16T12:12:32Z</dcterms:created>
  <dcterms:modified xsi:type="dcterms:W3CDTF">2014-03-16T13:00:17Z</dcterms:modified>
</cp:coreProperties>
</file>