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57" r:id="rId6"/>
    <p:sldId id="258" r:id="rId7"/>
    <p:sldId id="262" r:id="rId8"/>
    <p:sldId id="266" r:id="rId9"/>
    <p:sldId id="265" r:id="rId10"/>
    <p:sldId id="267" r:id="rId11"/>
    <p:sldId id="268" r:id="rId12"/>
    <p:sldId id="270" r:id="rId13"/>
    <p:sldId id="271" r:id="rId14"/>
    <p:sldId id="272" r:id="rId15"/>
    <p:sldId id="273"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107" d="100"/>
          <a:sy n="107" d="100"/>
        </p:scale>
        <p:origin x="-11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411198F-2477-497F-A17F-BD01DF9B378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B0770C-9614-49EC-8914-A745E2854510}" type="datetimeFigureOut">
              <a:rPr lang="uk-UA" smtClean="0"/>
              <a:pPr/>
              <a:t>27.01.2014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6411198F-2477-497F-A17F-BD01DF9B3781}"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B0770C-9614-49EC-8914-A745E2854510}" type="datetimeFigureOut">
              <a:rPr lang="uk-UA" smtClean="0"/>
              <a:pPr/>
              <a:t>27.01.2014</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411198F-2477-497F-A17F-BD01DF9B378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k.wikipedia.org/wiki/1861" TargetMode="External"/><Relationship Id="rId7" Type="http://schemas.openxmlformats.org/officeDocument/2006/relationships/image" Target="../media/image4.png"/><Relationship Id="rId2" Type="http://schemas.openxmlformats.org/officeDocument/2006/relationships/hyperlink" Target="http://uk.wikipedia.org/wiki/1814"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hyperlink" Target="http://uk.wikipedia.org/wiki/1858" TargetMode="External"/><Relationship Id="rId7" Type="http://schemas.openxmlformats.org/officeDocument/2006/relationships/hyperlink" Target="http://uk.wikipedia.org/wiki/%D0%92%D0%BE%D0%B2%D1%87%D0%BE%D0%BA_%D0%9C%D0%B0%D1%80%D0%BA%D0%BE"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uk.wikipedia.org/wiki/%D0%A2%D1%83%D1%80%D0%B3%D0%B5%D0%BD%D1%94%D0%B2_%D0%86%D0%B2%D0%B0%D0%BD_%D0%A1%D0%B5%D1%80%D0%B3%D1%96%D0%B9%D0%BE%D0%B2%D0%B8%D1%87" TargetMode="External"/><Relationship Id="rId5" Type="http://schemas.openxmlformats.org/officeDocument/2006/relationships/hyperlink" Target="http://uk.wikipedia.org/wiki/%D0%A2%D0%BE%D0%BB%D1%81%D1%82%D0%BE%D0%B9_%D0%A4%D0%B5%D0%B4%D1%96%D1%80" TargetMode="External"/><Relationship Id="rId4" Type="http://schemas.openxmlformats.org/officeDocument/2006/relationships/hyperlink" Target="http://uk.wikipedia.org/wiki/%D0%9F%D0%B5%D1%82%D0%B5%D1%80%D0%B1%D1%83%D1%80%D0%B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1859"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uk.wikipedia.org/wiki/%D0%94%D0%BD%D1%96%D0%BF%D1%80%D0%BE" TargetMode="External"/><Relationship Id="rId4" Type="http://schemas.openxmlformats.org/officeDocument/2006/relationships/hyperlink" Target="http://uk.wikipedia.org/wiki/%D0%A8%D0%B5%D0%B2%D1%87%D0%B5%D0%BD%D0%BA%D0%BE%D0%B2%D0%B5_(%D0%97%D0%B2%D0%B5%D0%BD%D0%B8%D0%B3%D0%BE%D1%80%D0%BE%D0%B4%D1%81%D1%8C%D0%BA%D0%B8%D0%B9_%D1%80%D0%B0%D0%B9%D0%BE%D0%B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k.wikipedia.org/wiki/%D0%9F%D0%B5%D1%82%D0%B5%D1%80%D0%B1%D1%83%D1%80%D0%B3"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uk.wikipedia.org/wiki/%D0%9B%D0%B0%D0%BD%D1%86%D1%8E%D0%B3%D0%BE%D0%B2%D0%B8%D0%B9_%D0%BC%D1%96%D1%81%D1%8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uk.wikipedia.org/wiki/%D0%9F%D0%BE%D0%B5%D1%82" TargetMode="External"/><Relationship Id="rId3" Type="http://schemas.openxmlformats.org/officeDocument/2006/relationships/hyperlink" Target="http://uk.wikipedia.org/wiki/%D0%97%D0%B0%D1%81%D0%BB%D0%B0%D0%BD%D0%BD%D1%8F" TargetMode="External"/><Relationship Id="rId7" Type="http://schemas.openxmlformats.org/officeDocument/2006/relationships/hyperlink" Target="http://uk.wikipedia.org/wiki/%D0%9A%D0%BE%D0%B1%D0%B7%D0%B0%D1%80_(%D0%B7%D0%B1%D1%96%D1%80%D0%BA%D0%B0)"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uk.wikipedia.org/wiki/1860" TargetMode="External"/><Relationship Id="rId5" Type="http://schemas.openxmlformats.org/officeDocument/2006/relationships/hyperlink" Target="http://uk.wikipedia.org/wiki/1859" TargetMode="External"/><Relationship Id="rId10" Type="http://schemas.openxmlformats.org/officeDocument/2006/relationships/hyperlink" Target="http://uk.wikipedia.org/wiki/%D0%9D%D0%B5%D0%B4%D1%96%D0%BB%D1%8C%D0%BD%D0%B0_%D1%88%D0%BA%D0%BE%D0%BB%D0%B0" TargetMode="External"/><Relationship Id="rId4" Type="http://schemas.openxmlformats.org/officeDocument/2006/relationships/hyperlink" Target="http://uk.wikipedia.org/wiki/%D0%9B%D0%B5%D0%B9%D0%BF%D1%86%D1%96%D0%B3" TargetMode="External"/><Relationship Id="rId9" Type="http://schemas.openxmlformats.org/officeDocument/2006/relationships/hyperlink" Target="http://uk.wikipedia.org/wiki/186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uk.wikipedia.org/wiki/2_%D0%B2%D0%B5%D1%80%D0%B5%D1%81%D0%BD%D1%8F" TargetMode="External"/><Relationship Id="rId2" Type="http://schemas.openxmlformats.org/officeDocument/2006/relationships/hyperlink" Target="http://uk.wikipedia.org/wiki/1859"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uk.wikipedia.org/wiki/1860" TargetMode="External"/><Relationship Id="rId7" Type="http://schemas.openxmlformats.org/officeDocument/2006/relationships/image" Target="../media/image25.png"/><Relationship Id="rId2" Type="http://schemas.openxmlformats.org/officeDocument/2006/relationships/hyperlink" Target="http://uk.wikipedia.org/wiki/%D0%9E%D1%81%D0%BD%D0%BE%D0%B2%D0%B0_(%D0%B6%D1%83%D1%80%D0%BD%D0%B0%D0%BB)"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uk.wikipedia.org/wiki/%D0%A2%D0%B2%D1%96%D1%80" TargetMode="External"/><Relationship Id="rId4" Type="http://schemas.openxmlformats.org/officeDocument/2006/relationships/hyperlink" Target="http://uk.wikipedia.org/wiki/%D0%97%D0%B0%D0%B9%D1%86%D0%B5%D0%B2_%D0%9F%D0%B0%D0%B2%D0%BB%D0%BE"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93%D1%80%D0%B0%D1%84%D1%96%D0%BA%D0%B0" TargetMode="External"/><Relationship Id="rId13" Type="http://schemas.openxmlformats.org/officeDocument/2006/relationships/hyperlink" Target="http://uk.wikipedia.org/wiki/%D0%93%D0%B0%D1%82%D1%87%D0%B8%D0%BD%D0%B0" TargetMode="External"/><Relationship Id="rId3" Type="http://schemas.openxmlformats.org/officeDocument/2006/relationships/hyperlink" Target="http://uk.wikipedia.org/wiki/%D0%A1%D1%82%D1%83%D0%B4%D0%B5%D0%BD%D1%82" TargetMode="External"/><Relationship Id="rId7" Type="http://schemas.openxmlformats.org/officeDocument/2006/relationships/hyperlink" Target="http://uk.wikipedia.org/wiki/%D0%93%D1%80%D0%B0%D0%B2%D1%8E%D1%80%D0%B0" TargetMode="External"/><Relationship Id="rId12" Type="http://schemas.openxmlformats.org/officeDocument/2006/relationships/hyperlink" Target="http://uk.wikipedia.org/wiki/%D0%93%D1%96%D0%BF%D1%81" TargetMode="External"/><Relationship Id="rId2" Type="http://schemas.openxmlformats.org/officeDocument/2006/relationships/hyperlink" Target="http://uk.wikipedia.org/wiki/%D0%90%D0%BA%D0%B0%D0%B4%D0%B5%D0%BC%D1%96%D1%8F_%D0%BC%D0%B8%D1%81%D1%82%D0%B5%D1%86%D1%82%D0%B2_%D0%A1%D0%A0%D0%A1%D0%A0" TargetMode="External"/><Relationship Id="rId1" Type="http://schemas.openxmlformats.org/officeDocument/2006/relationships/slideLayout" Target="../slideLayouts/slideLayout2.xml"/><Relationship Id="rId6" Type="http://schemas.openxmlformats.org/officeDocument/2006/relationships/hyperlink" Target="http://uk.wikipedia.org/wiki/%D0%9F%D0%BE%D1%80%D1%82%D0%B5%D1%82" TargetMode="External"/><Relationship Id="rId11" Type="http://schemas.openxmlformats.org/officeDocument/2006/relationships/hyperlink" Target="http://uk.wikipedia.org/wiki/1838" TargetMode="External"/><Relationship Id="rId5" Type="http://schemas.openxmlformats.org/officeDocument/2006/relationships/hyperlink" Target="http://uk.wikipedia.org/wiki/%D0%9A%D0%B0%D1%80%D0%BB_%D0%91%D1%80%D1%8E%D0%BB%D0%BB%D0%BE%D0%B2" TargetMode="External"/><Relationship Id="rId10" Type="http://schemas.openxmlformats.org/officeDocument/2006/relationships/image" Target="../media/image5.png"/><Relationship Id="rId4" Type="http://schemas.openxmlformats.org/officeDocument/2006/relationships/hyperlink" Target="http://uk.wikipedia.org/wiki/%D0%9F%D0%B5%D1%82%D0%B5%D1%80%D0%B1%D1%83%D1%80%D0%B7%D1%8C%D0%BA%D0%B0_%D0%B0%D0%BA%D0%B0%D0%B4%D0%B5%D0%BC%D1%96%D1%8F_%D0%BC%D0%B8%D1%81%D1%82%D0%B5%D1%86%D1%82%D0%B2" TargetMode="External"/><Relationship Id="rId9" Type="http://schemas.openxmlformats.org/officeDocument/2006/relationships/hyperlink" Target="http://uk.wikipedia.org/wiki/%D0%86%D0%BB%D1%8E%D1%81%D1%82%D1%80%D0%B0%D1%86%D1%96%D1%8F" TargetMode="External"/><Relationship Id="rId14" Type="http://schemas.openxmlformats.org/officeDocument/2006/relationships/hyperlink" Target="http://uk.wikipedia.org/wiki/%D0%9C%D0%BE%D0%BB%D0%BE%D0%B4%D0%B8%D0%BA_(%D0%B0%D0%BB%D1%8C%D0%BC%D0%B0%D0%BD%D0%B0%D1%85)"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uk.wikipedia.org/wiki/1841" TargetMode="External"/><Relationship Id="rId13" Type="http://schemas.openxmlformats.org/officeDocument/2006/relationships/hyperlink" Target="http://uk.wikipedia.org/wiki/1844" TargetMode="External"/><Relationship Id="rId3" Type="http://schemas.openxmlformats.org/officeDocument/2006/relationships/hyperlink" Target="http://uk.wikipedia.org/wiki/%D0%86%D1%81%D1%82%D0%BE%D1%80%D1%96%D1%8F" TargetMode="External"/><Relationship Id="rId7" Type="http://schemas.openxmlformats.org/officeDocument/2006/relationships/hyperlink" Target="http://uk.wikipedia.org/wiki/%D0%9B%D0%B0%D1%81%D1%82%D1%96%D0%B2%D0%BA%D0%B0_(%D0%B0%D0%BB%D1%8C%D0%BC%D0%B0%D0%BD%D0%B0%D1%85)" TargetMode="External"/><Relationship Id="rId12" Type="http://schemas.openxmlformats.org/officeDocument/2006/relationships/hyperlink" Target="http://uk.wikipedia.org/wiki/%D0%93%D0%B0%D0%B9%D0%B4%D0%B0%D0%BC%D0%B0%D0%BA%D0%B8_(%D0%BF%D0%BE%D0%B5%D0%BC%D0%B0)" TargetMode="External"/><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90;&#1072;&#1088;&#1072;&#1089;%20&#1064;&#1077;&#1074;&#1095;&#1077;&#1085;&#1082;&#1086;\02%20-%20&#1044;&#1091;&#1084;&#1080;%20&#1084;&#1086;&#1111;,%20&#1076;&#1091;&#1084;&#1080;%20&#1084;&#1086;&#1111;....mp3" TargetMode="External"/><Relationship Id="rId6" Type="http://schemas.openxmlformats.org/officeDocument/2006/relationships/hyperlink" Target="http://uk.wikipedia.org/wiki/%D0%86%D0%B2%D0%B0%D0%BD_%D0%9A%D0%BE%D1%82%D0%BB%D1%8F%D1%80%D0%B5%D0%B2%D1%81%D1%8C%D0%BA%D0%B8%D0%B9" TargetMode="External"/><Relationship Id="rId11" Type="http://schemas.openxmlformats.org/officeDocument/2006/relationships/hyperlink" Target="http://uk.wikipedia.org/w/index.php?title=%D0%9A%D0%B0%D1%82%D0%B5%D1%80%D0%B8%D0%BD%D0%B0_(%D0%BF%D0%BE%D0%B5%D0%BC%D0%B0)&amp;action=edit&amp;redlink=1" TargetMode="External"/><Relationship Id="rId5" Type="http://schemas.openxmlformats.org/officeDocument/2006/relationships/hyperlink" Target="http://uk.wikipedia.org/wiki/%D0%95%D0%BD%D0%B5%D1%97%D0%B4%D0%B0_(%D0%9A%D0%BE%D1%82%D0%BB%D1%8F%D1%80%D0%B5%D0%B2%D1%81%D1%8C%D0%BA%D0%B8%D0%B9)" TargetMode="External"/><Relationship Id="rId15" Type="http://schemas.openxmlformats.org/officeDocument/2006/relationships/image" Target="../media/image7.png"/><Relationship Id="rId10" Type="http://schemas.openxmlformats.org/officeDocument/2006/relationships/hyperlink" Target="http://uk.wikipedia.org/wiki/%D0%9A%D0%BE%D0%B1%D0%B7%D0%B0%D1%80_(%D0%B7%D0%B1%D1%96%D1%80%D0%BA%D0%B0)" TargetMode="External"/><Relationship Id="rId4" Type="http://schemas.openxmlformats.org/officeDocument/2006/relationships/hyperlink" Target="http://uk.wikipedia.org/wiki/%D0%A4%D1%96%D0%BB%D0%BE%D1%81%D0%BE%D1%84%D1%96%D1%8F" TargetMode="External"/><Relationship Id="rId9" Type="http://schemas.openxmlformats.org/officeDocument/2006/relationships/hyperlink" Target="http://uk.wikipedia.org/wiki/1840"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ndex.php?title=%D0%9E%D0%BB%D1%96%D0%B9%D0%BD%D1%96_%D1%84%D0%B0%D1%80%D0%B1%D0%B8&amp;action=edit&amp;redlink=1" TargetMode="External"/><Relationship Id="rId2" Type="http://schemas.openxmlformats.org/officeDocument/2006/relationships/hyperlink" Target="http://uk.wikipedia.org/wiki/1842"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uk.wikipedia.org/wiki/%D0%96%D0%B8%D0%B2%D0%BE%D0%BF%D0%B8%D1%8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D0%9A%D0%B8%D1%97%D0%B2" TargetMode="External"/><Relationship Id="rId13" Type="http://schemas.openxmlformats.org/officeDocument/2006/relationships/hyperlink" Target="http://uk.wikipedia.org/wiki/%D0%9A%D0%B0%D0%BF%D0%BD%D1%96%D1%81%D1%82_%D0%9E%D0%BB%D0%B5%D0%BA%D1%81%D1%96%D0%B9_%D0%92%D0%B0%D1%81%D0%B8%D0%BB%D1%8C%D0%BE%D0%B2%D0%B8%D1%87" TargetMode="External"/><Relationship Id="rId3" Type="http://schemas.openxmlformats.org/officeDocument/2006/relationships/hyperlink" Target="http://uk.wikipedia.org/wiki/1843" TargetMode="External"/><Relationship Id="rId7" Type="http://schemas.openxmlformats.org/officeDocument/2006/relationships/hyperlink" Target="http://uk.wikipedia.org/wiki/%D0%A2%D0%B0%D1%80%D0%BD%D0%BE%D0%B2%D1%81%D1%8C%D0%BA%D0%B8%D0%B9_%D0%93%D1%80%D0%B8%D0%B3%D0%BE%D1%80%D1%96%D0%B9_%D0%A1%D1%82%D0%B5%D0%BF%D0%B0%D0%BD%D0%BE%D0%B2%D0%B8%D1%87" TargetMode="External"/><Relationship Id="rId12" Type="http://schemas.openxmlformats.org/officeDocument/2006/relationships/hyperlink" Target="http://uk.wikipedia.org/wiki/%D0%84%D0%B2%D0%B3%D0%B5%D0%BD_%D0%93%D1%80%D0%B5%D0%B1%D1%96%D0%BD%D0%BA%D0%B0" TargetMode="External"/><Relationship Id="rId17" Type="http://schemas.openxmlformats.org/officeDocument/2006/relationships/image" Target="../media/image10.png"/><Relationship Id="rId2" Type="http://schemas.openxmlformats.org/officeDocument/2006/relationships/hyperlink" Target="http://uk.wikipedia.org/wiki/%D0%93%D1%80%D0%B8%D0%B3%D0%BE%D1%80%D1%96%D0%B0%D0%BD%D1%81%D1%8C%D0%BA%D0%B8%D0%B9_%D0%BA%D0%B0%D0%BB%D0%B5%D0%BD%D0%B4%D0%B0%D1%80" TargetMode="Externa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uk.wikipedia.org/wiki/%D0%9A%D0%B0%D1%87%D0%B0%D0%BD%D1%96%D0%B2%D0%BA%D0%B0_(%D0%BD%D0%B0%D1%86%D1%96%D0%BE%D0%BD%D0%B0%D0%BB%D1%8C%D0%BD%D0%B8%D0%B9_%D1%96%D1%81%D1%82%D0%BE%D1%80%D0%B8%D0%BA%D0%BE-%D0%BA%D1%83%D0%BB%D1%8C%D1%82%D1%83%D1%80%D0%BD%D0%B8%D0%B9_%D0%B7%D0%B0%D0%BF%D0%BE%D0%B2%D1%96%D0%B4%D0%BD%D0%B8%D0%BA)" TargetMode="External"/><Relationship Id="rId11" Type="http://schemas.openxmlformats.org/officeDocument/2006/relationships/hyperlink" Target="http://uk.wikipedia.org/wiki/%D0%9F%D0%BE%D0%BB%D1%82%D0%B0%D0%B2%D1%81%D1%8C%D0%BA%D0%B0_%D0%B3%D1%83%D0%B1%D0%B5%D1%80%D0%BD%D1%96%D1%8F" TargetMode="External"/><Relationship Id="rId5" Type="http://schemas.openxmlformats.org/officeDocument/2006/relationships/hyperlink" Target="http://uk.wikipedia.org/w/index.php?title=%D0%A3%D0%BA%D1%80%D0%B0%D1%97%D0%BD%D1%83&amp;action=edit&amp;redlink=1" TargetMode="External"/><Relationship Id="rId15" Type="http://schemas.openxmlformats.org/officeDocument/2006/relationships/hyperlink" Target="http://uk.wikipedia.org/wiki/%D0%A0%D1%94%D0%BF%D0%BD%D1%96%D0%BD-%D0%92%D0%BE%D0%BB%D0%BA%D0%BE%D0%BD%D1%81%D1%8C%D0%BA%D0%B8%D0%B9_%D0%9C%D0%B8%D0%BA%D0%BE%D0%BB%D0%B0_%D0%93%D1%80%D0%B8%D0%B3%D0%BE%D1%80%D0%BE%D0%B2%D0%B8%D1%87" TargetMode="External"/><Relationship Id="rId10" Type="http://schemas.openxmlformats.org/officeDocument/2006/relationships/hyperlink" Target="http://uk.wikipedia.org/wiki/%D0%9A%D1%83%D0%BB%D1%96%D1%88_%D0%9F%D0%B0%D0%BD%D1%82%D0%B5%D0%BB%D0%B5%D0%B9%D0%BC%D0%BE%D0%BD" TargetMode="External"/><Relationship Id="rId4" Type="http://schemas.openxmlformats.org/officeDocument/2006/relationships/hyperlink" Target="http://uk.wikipedia.org/wiki/%D0%9F%D0%B5%D1%82%D0%B5%D1%80%D0%B1%D1%83%D1%80%D0%B3" TargetMode="External"/><Relationship Id="rId9" Type="http://schemas.openxmlformats.org/officeDocument/2006/relationships/hyperlink" Target="http://uk.wikipedia.org/wiki/%D0%9C%D0%B0%D0%BA%D1%81%D0%B8%D0%BC%D0%BE%D0%B2%D0%B8%D1%87_%D0%9C%D0%B8%D1%85%D0%B0%D0%B9%D0%BB%D0%BE" TargetMode="External"/><Relationship Id="rId14" Type="http://schemas.openxmlformats.org/officeDocument/2006/relationships/hyperlink" Target="http://uk.wikipedia.org/wiki/%D0%AF%D0%B3%D0%BE%D1%82%D0%B8%D0%B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k.wikipedia.org/wiki/%D0%A8%D0%B5%D0%B2%D1%87%D0%B5%D0%BD%D0%BA%D0%BE%D0%B2%D0%B5_(%D0%97%D0%B2%D0%B5%D0%BD%D0%B8%D0%B3%D0%BE%D1%80%D0%BE%D0%B4%D1%81%D1%8C%D0%BA%D0%B8%D0%B9_%D1%80%D0%B0%D0%B9%D0%BE%D0%BD)" TargetMode="External"/><Relationship Id="rId2" Type="http://schemas.openxmlformats.org/officeDocument/2006/relationships/hyperlink" Target="http://uk.wikipedia.org/wiki/1843"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uk.wikipedia.org/wiki/%D0%9F%D0%BE%D0%BB%D1%82%D0%B0%D0%B2%D1%89%D0%B8%D0%BD%D0%B0" TargetMode="External"/><Relationship Id="rId4" Type="http://schemas.openxmlformats.org/officeDocument/2006/relationships/hyperlink" Target="http://uk.wikipedia.org/wiki/%D0%AF%D0%B3%D0%BE%D1%82%D0%B8%D0%B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uk.wikipedia.org/wiki/%D0%9E%D1%80%D0%B5%D0%BB_(%D0%BC%D1%96%D1%81%D1%82%D0%BE)" TargetMode="External"/><Relationship Id="rId13" Type="http://schemas.openxmlformats.org/officeDocument/2006/relationships/image" Target="../media/image12.png"/><Relationship Id="rId3" Type="http://schemas.openxmlformats.org/officeDocument/2006/relationships/hyperlink" Target="http://uk.wikipedia.org/wiki/%D0%A9%D0%B5%D0%BF%D0%BA%D1%96%D0%BD_%D0%9C%D0%B8%D1%85%D0%B0%D0%B9%D0%BB%D0%BE_%D0%A1%D0%B5%D0%BC%D0%B5%D0%BD%D0%BE%D0%B2%D0%B8%D1%87" TargetMode="External"/><Relationship Id="rId7" Type="http://schemas.openxmlformats.org/officeDocument/2006/relationships/hyperlink" Target="http://uk.wikipedia.org/wiki/%D0%A2%D1%83%D0%BB%D0%B0" TargetMode="External"/><Relationship Id="rId12" Type="http://schemas.openxmlformats.org/officeDocument/2006/relationships/hyperlink" Target="http://uk.wikipedia.org/wiki/%D0%9C%D0%B0%D1%80'%D1%97%D0%BD%D1%81%D1%8C%D0%BA%D0%B5" TargetMode="External"/><Relationship Id="rId2" Type="http://schemas.openxmlformats.org/officeDocument/2006/relationships/hyperlink" Target="http://uk.wikipedia.org/wiki/1845" TargetMode="External"/><Relationship Id="rId1" Type="http://schemas.openxmlformats.org/officeDocument/2006/relationships/slideLayout" Target="../slideLayouts/slideLayout2.xml"/><Relationship Id="rId6" Type="http://schemas.openxmlformats.org/officeDocument/2006/relationships/hyperlink" Target="http://uk.wikipedia.org/wiki/%D0%9F%D0%BE%D0%B4%D0%BE%D0%BB%D1%8C%D1%81%D1%8C%D0%BA" TargetMode="External"/><Relationship Id="rId11" Type="http://schemas.openxmlformats.org/officeDocument/2006/relationships/hyperlink" Target="http://uk.wikipedia.org/wiki/%D0%97%D0%B0%D0%B1%D1%96%D0%BB%D0%B0_%D0%92%D1%96%D0%BA%D1%82%D0%BE%D1%80_%D0%9C%D0%B8%D0%BA%D0%BE%D0%BB%D0%B0%D0%B9%D0%BE%D0%B2%D0%B8%D1%87" TargetMode="External"/><Relationship Id="rId5" Type="http://schemas.openxmlformats.org/officeDocument/2006/relationships/hyperlink" Target="http://uk.wikipedia.org/wiki/%D0%9A%D0%B8%D1%97%D0%B2" TargetMode="External"/><Relationship Id="rId10" Type="http://schemas.openxmlformats.org/officeDocument/2006/relationships/hyperlink" Target="http://uk.wikipedia.org/wiki/%D0%95%D1%81%D0%BC%D0%B0%D0%BD%D1%8C" TargetMode="External"/><Relationship Id="rId4" Type="http://schemas.openxmlformats.org/officeDocument/2006/relationships/hyperlink" Target="http://uk.wikipedia.org/wiki/%D0%9A%D1%80%D0%B5%D0%BC%D0%BB%D1%8C" TargetMode="External"/><Relationship Id="rId9" Type="http://schemas.openxmlformats.org/officeDocument/2006/relationships/hyperlink" Target="http://uk.wikipedia.org/w/index.php?title=%D0%9A%D1%80%D0%BE%D0%BC%D0%B8&amp;action=edit&amp;redlink=1" TargetMode="External"/><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90;&#1072;&#1088;&#1072;&#1089;%20&#1064;&#1077;&#1074;&#1095;&#1077;&#1085;&#1082;&#1086;\03%20-%20&#1053;&#1072;&#1081;&#1084;&#1080;&#1095;&#1082;&#1072;.mp3" TargetMode="External"/><Relationship Id="rId6" Type="http://schemas.openxmlformats.org/officeDocument/2006/relationships/hyperlink" Target="http://uk.wikipedia.org/wiki/1845" TargetMode="External"/><Relationship Id="rId5" Type="http://schemas.openxmlformats.org/officeDocument/2006/relationships/hyperlink" Target="http://uk.wikipedia.org/wiki/%D0%95%D1%82%D0%BD%D0%BE%D0%B3%D1%80%D0%B0%D1%84%D1%96%D1%8F" TargetMode="External"/><Relationship Id="rId4" Type="http://schemas.openxmlformats.org/officeDocument/2006/relationships/hyperlink" Target="http://uk.wikipedia.org/wiki/%D0%A4%D0%BE%D0%BB%D1%8C%D0%BA%D0%BB%D0%BE%D1%8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C:\Documents%20and%20Settings\User\&#1056;&#1072;&#1073;&#1086;&#1095;&#1080;&#1081;%20&#1089;&#1090;&#1086;&#1083;\&#1090;&#1072;&#1088;&#1072;&#1089;%20&#1064;&#1077;&#1074;&#1095;&#1077;&#1085;&#1082;&#1086;\07%20-%20&#1047;&#1072;&#1087;&#1086;&#1074;&#1110;&#1090;.mp3"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00042"/>
            <a:ext cx="8486748" cy="3043246"/>
          </a:xfrm>
        </p:spPr>
        <p:txBody>
          <a:bodyPr>
            <a:normAutofit fontScale="90000"/>
          </a:bodyPr>
          <a:lstStyle/>
          <a:p>
            <a:r>
              <a:rPr lang="uk-UA" dirty="0" smtClean="0">
                <a:hlinkClick r:id="" action="ppaction://hlinkshowjump?jump=firstslide"/>
              </a:rPr>
              <a:t>Шевченко Тарас Григорович</a:t>
            </a:r>
            <a:r>
              <a:rPr lang="en-US" dirty="0" smtClean="0"/>
              <a:t/>
            </a:r>
            <a:br>
              <a:rPr lang="en-US" dirty="0" smtClean="0"/>
            </a:br>
            <a:r>
              <a:rPr lang="uk-UA" dirty="0" smtClean="0"/>
              <a:t/>
            </a:r>
            <a:br>
              <a:rPr lang="uk-UA" dirty="0" smtClean="0"/>
            </a:br>
            <a:r>
              <a:rPr lang="en-US" sz="2800" dirty="0" smtClean="0"/>
              <a:t>(</a:t>
            </a:r>
            <a:r>
              <a:rPr lang="uk-UA" sz="2800" dirty="0" smtClean="0">
                <a:hlinkClick r:id="rId2" tooltip="1814"/>
              </a:rPr>
              <a:t>1814</a:t>
            </a:r>
            <a:r>
              <a:rPr lang="en-US" sz="2800" dirty="0" smtClean="0"/>
              <a:t>-</a:t>
            </a:r>
            <a:r>
              <a:rPr lang="uk-UA" sz="2800" dirty="0" smtClean="0">
                <a:hlinkClick r:id="rId3" tooltip="1861"/>
              </a:rPr>
              <a:t>1861</a:t>
            </a:r>
            <a:r>
              <a:rPr lang="en-US" sz="2800" dirty="0" smtClean="0"/>
              <a:t>)</a:t>
            </a:r>
            <a:r>
              <a:rPr lang="uk-UA" dirty="0" smtClean="0"/>
              <a:t/>
            </a:r>
            <a:br>
              <a:rPr lang="uk-UA" dirty="0" smtClean="0"/>
            </a:br>
            <a:endParaRPr lang="uk-UA" dirty="0"/>
          </a:p>
        </p:txBody>
      </p:sp>
      <p:sp>
        <p:nvSpPr>
          <p:cNvPr id="3" name="Подзаголовок 2"/>
          <p:cNvSpPr>
            <a:spLocks noGrp="1"/>
          </p:cNvSpPr>
          <p:nvPr>
            <p:ph type="subTitle" idx="1"/>
          </p:nvPr>
        </p:nvSpPr>
        <p:spPr>
          <a:xfrm>
            <a:off x="-357222" y="5286388"/>
            <a:ext cx="5357850" cy="1857388"/>
          </a:xfrm>
        </p:spPr>
        <p:txBody>
          <a:bodyPr>
            <a:normAutofit/>
          </a:bodyPr>
          <a:lstStyle/>
          <a:p>
            <a:r>
              <a:rPr lang="uk-UA" dirty="0" smtClean="0">
                <a:hlinkClick r:id="" action="ppaction://hlinkshowjump?jump=nextslide"/>
              </a:rPr>
              <a:t>Навчання в академії мистецтв у Санкт-Петербурзі.</a:t>
            </a:r>
            <a:endParaRPr lang="uk-UA" dirty="0" smtClean="0"/>
          </a:p>
          <a:p>
            <a:r>
              <a:rPr lang="uk-UA" dirty="0" smtClean="0">
                <a:hlinkClick r:id="rId4" action="ppaction://hlinksldjump"/>
              </a:rPr>
              <a:t>Подорожі Шевченка на Україну.</a:t>
            </a:r>
            <a:endParaRPr lang="uk-UA" dirty="0"/>
          </a:p>
        </p:txBody>
      </p:sp>
      <p:pic>
        <p:nvPicPr>
          <p:cNvPr id="1026" name="Picture 2">
            <a:hlinkClick r:id="" action="ppaction://noaction" highlightClick="1"/>
          </p:cNvPr>
          <p:cNvPicPr>
            <a:picLocks noChangeAspect="1" noChangeArrowheads="1"/>
          </p:cNvPicPr>
          <p:nvPr/>
        </p:nvPicPr>
        <p:blipFill>
          <a:blip r:embed="rId5"/>
          <a:srcRect/>
          <a:stretch>
            <a:fillRect/>
          </a:stretch>
        </p:blipFill>
        <p:spPr bwMode="auto">
          <a:xfrm>
            <a:off x="357158" y="428604"/>
            <a:ext cx="2714644" cy="3447598"/>
          </a:xfrm>
          <a:prstGeom prst="rect">
            <a:avLst/>
          </a:prstGeom>
          <a:noFill/>
          <a:ln w="9525">
            <a:noFill/>
            <a:miter lim="800000"/>
            <a:headEnd/>
            <a:tailEnd/>
          </a:ln>
          <a:effectLst/>
        </p:spPr>
      </p:pic>
      <p:pic>
        <p:nvPicPr>
          <p:cNvPr id="1027" name="Picture 3">
            <a:hlinkClick r:id="" action="ppaction://noaction" highlightClick="1"/>
          </p:cNvPr>
          <p:cNvPicPr>
            <a:picLocks noChangeAspect="1" noChangeArrowheads="1"/>
          </p:cNvPicPr>
          <p:nvPr/>
        </p:nvPicPr>
        <p:blipFill>
          <a:blip r:embed="rId6"/>
          <a:srcRect/>
          <a:stretch>
            <a:fillRect/>
          </a:stretch>
        </p:blipFill>
        <p:spPr bwMode="auto">
          <a:xfrm>
            <a:off x="3071802" y="1714488"/>
            <a:ext cx="2071702" cy="2657638"/>
          </a:xfrm>
          <a:prstGeom prst="rect">
            <a:avLst/>
          </a:prstGeom>
          <a:noFill/>
          <a:ln w="9525">
            <a:noFill/>
            <a:miter lim="800000"/>
            <a:headEnd/>
            <a:tailEnd/>
          </a:ln>
          <a:effectLst/>
        </p:spPr>
      </p:pic>
      <p:pic>
        <p:nvPicPr>
          <p:cNvPr id="1028" name="Picture 4">
            <a:hlinkClick r:id="" action="ppaction://noaction" highlightClick="1"/>
          </p:cNvPr>
          <p:cNvPicPr>
            <a:picLocks noChangeAspect="1" noChangeArrowheads="1"/>
          </p:cNvPicPr>
          <p:nvPr/>
        </p:nvPicPr>
        <p:blipFill>
          <a:blip r:embed="rId7"/>
          <a:srcRect/>
          <a:stretch>
            <a:fillRect/>
          </a:stretch>
        </p:blipFill>
        <p:spPr bwMode="auto">
          <a:xfrm>
            <a:off x="5143504" y="3071810"/>
            <a:ext cx="2071702" cy="27410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098" name="Picture 2"/>
          <p:cNvPicPr>
            <a:picLocks noChangeAspect="1" noChangeArrowheads="1"/>
          </p:cNvPicPr>
          <p:nvPr/>
        </p:nvPicPr>
        <p:blipFill>
          <a:blip r:embed="rId2"/>
          <a:srcRect/>
          <a:stretch>
            <a:fillRect/>
          </a:stretch>
        </p:blipFill>
        <p:spPr bwMode="auto">
          <a:xfrm>
            <a:off x="0" y="0"/>
            <a:ext cx="9144001" cy="6875880"/>
          </a:xfrm>
          <a:prstGeom prst="rect">
            <a:avLst/>
          </a:prstGeom>
          <a:noFill/>
          <a:ln w="9525">
            <a:noFill/>
            <a:miter lim="800000"/>
            <a:headEnd/>
            <a:tailEnd/>
          </a:ln>
          <a:effectLst/>
        </p:spPr>
      </p:pic>
      <p:sp>
        <p:nvSpPr>
          <p:cNvPr id="5" name="Прямоугольник 4"/>
          <p:cNvSpPr/>
          <p:nvPr/>
        </p:nvSpPr>
        <p:spPr>
          <a:xfrm>
            <a:off x="0" y="0"/>
            <a:ext cx="3857620" cy="923330"/>
          </a:xfrm>
          <a:prstGeom prst="rect">
            <a:avLst/>
          </a:prstGeom>
        </p:spPr>
        <p:txBody>
          <a:bodyPr wrap="square">
            <a:spAutoFit/>
          </a:bodyPr>
          <a:lstStyle/>
          <a:p>
            <a:r>
              <a:rPr lang="uk-UA" b="1" dirty="0" smtClean="0"/>
              <a:t>Третя подорож Україною.</a:t>
            </a:r>
          </a:p>
          <a:p>
            <a:endParaRPr lang="uk-UA" b="1" dirty="0" smtClean="0"/>
          </a:p>
          <a:p>
            <a:endParaRPr lang="uk-UA" b="1" dirty="0"/>
          </a:p>
        </p:txBody>
      </p:sp>
      <p:sp>
        <p:nvSpPr>
          <p:cNvPr id="7" name="Прямоугольник 6"/>
          <p:cNvSpPr/>
          <p:nvPr/>
        </p:nvSpPr>
        <p:spPr>
          <a:xfrm>
            <a:off x="0" y="357166"/>
            <a:ext cx="2643174" cy="2585323"/>
          </a:xfrm>
          <a:prstGeom prst="rect">
            <a:avLst/>
          </a:prstGeom>
        </p:spPr>
        <p:txBody>
          <a:bodyPr wrap="square">
            <a:spAutoFit/>
          </a:bodyPr>
          <a:lstStyle/>
          <a:p>
            <a:r>
              <a:rPr lang="uk-UA" dirty="0" smtClean="0"/>
              <a:t>Навесні </a:t>
            </a:r>
            <a:r>
              <a:rPr lang="uk-UA" dirty="0" smtClean="0">
                <a:hlinkClick r:id="rId3" tooltip="1858"/>
              </a:rPr>
              <a:t>1858</a:t>
            </a:r>
            <a:r>
              <a:rPr lang="uk-UA" dirty="0" smtClean="0"/>
              <a:t> поет прибув до </a:t>
            </a:r>
            <a:r>
              <a:rPr lang="uk-UA" dirty="0" smtClean="0">
                <a:hlinkClick r:id="rId4" tooltip="Петербург"/>
              </a:rPr>
              <a:t>Петербурга</a:t>
            </a:r>
            <a:r>
              <a:rPr lang="uk-UA" dirty="0" smtClean="0"/>
              <a:t>, де його тепло зустріли українські друзі та численні прихильники, серед них і родина </a:t>
            </a:r>
            <a:r>
              <a:rPr lang="uk-UA" dirty="0" smtClean="0">
                <a:hlinkClick r:id="rId5" tooltip="Толстой Федір"/>
              </a:rPr>
              <a:t>Федора Толстого</a:t>
            </a:r>
            <a:r>
              <a:rPr lang="uk-UA" dirty="0" smtClean="0"/>
              <a:t>. </a:t>
            </a:r>
            <a:endParaRPr lang="uk-UA" dirty="0"/>
          </a:p>
        </p:txBody>
      </p:sp>
      <p:sp>
        <p:nvSpPr>
          <p:cNvPr id="10" name="Прямоугольник 9"/>
          <p:cNvSpPr/>
          <p:nvPr/>
        </p:nvSpPr>
        <p:spPr>
          <a:xfrm>
            <a:off x="6429388" y="285728"/>
            <a:ext cx="2714612" cy="2862322"/>
          </a:xfrm>
          <a:prstGeom prst="rect">
            <a:avLst/>
          </a:prstGeom>
        </p:spPr>
        <p:txBody>
          <a:bodyPr wrap="square">
            <a:spAutoFit/>
          </a:bodyPr>
          <a:lstStyle/>
          <a:p>
            <a:r>
              <a:rPr lang="uk-UA" dirty="0" smtClean="0"/>
              <a:t>У червні того ж року Шевченко оселився в Академії Мистецтв, де жив до самої смерті. </a:t>
            </a:r>
            <a:r>
              <a:rPr lang="uk-UA" dirty="0" smtClean="0">
                <a:hlinkClick r:id="rId6" tooltip="Тургенєв Іван Сергійович"/>
              </a:rPr>
              <a:t>І. Тургенєв</a:t>
            </a:r>
            <a:r>
              <a:rPr lang="uk-UA" dirty="0" smtClean="0"/>
              <a:t> і </a:t>
            </a:r>
            <a:r>
              <a:rPr lang="uk-UA" dirty="0" smtClean="0">
                <a:hlinkClick r:id="rId7" tooltip="Вовчок Марко"/>
              </a:rPr>
              <a:t>Марко Вовчок</a:t>
            </a:r>
            <a:r>
              <a:rPr lang="uk-UA" dirty="0" smtClean="0"/>
              <a:t> приїжджали туди, щоб познайомитися з українським поетом. </a:t>
            </a:r>
            <a:endParaRPr lang="uk-UA" dirty="0"/>
          </a:p>
        </p:txBody>
      </p:sp>
      <p:sp>
        <p:nvSpPr>
          <p:cNvPr id="8" name="Прямоугольник 7"/>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1026" name="Picture 2"/>
          <p:cNvPicPr>
            <a:picLocks noChangeAspect="1" noChangeArrowheads="1"/>
          </p:cNvPicPr>
          <p:nvPr/>
        </p:nvPicPr>
        <p:blipFill>
          <a:blip r:embed="rId2"/>
          <a:srcRect/>
          <a:stretch>
            <a:fillRect/>
          </a:stretch>
        </p:blipFill>
        <p:spPr bwMode="auto">
          <a:xfrm>
            <a:off x="0" y="0"/>
            <a:ext cx="9178680" cy="7000900"/>
          </a:xfrm>
          <a:prstGeom prst="rect">
            <a:avLst/>
          </a:prstGeom>
          <a:noFill/>
          <a:ln w="9525">
            <a:noFill/>
            <a:miter lim="800000"/>
            <a:headEnd/>
            <a:tailEnd/>
          </a:ln>
          <a:effectLst/>
        </p:spPr>
      </p:pic>
      <p:sp>
        <p:nvSpPr>
          <p:cNvPr id="5" name="Прямоугольник 4"/>
          <p:cNvSpPr/>
          <p:nvPr/>
        </p:nvSpPr>
        <p:spPr>
          <a:xfrm>
            <a:off x="0" y="0"/>
            <a:ext cx="3357554" cy="4801314"/>
          </a:xfrm>
          <a:prstGeom prst="rect">
            <a:avLst/>
          </a:prstGeom>
        </p:spPr>
        <p:txBody>
          <a:bodyPr wrap="square">
            <a:spAutoFit/>
          </a:bodyPr>
          <a:lstStyle/>
          <a:p>
            <a:r>
              <a:rPr lang="uk-UA" dirty="0" smtClean="0"/>
              <a:t>Одержавши з чималими труднощами дозвіл, Шевченко влітку </a:t>
            </a:r>
            <a:r>
              <a:rPr lang="uk-UA" dirty="0" smtClean="0">
                <a:hlinkClick r:id="rId3" tooltip="1859"/>
              </a:rPr>
              <a:t>1859</a:t>
            </a:r>
            <a:r>
              <a:rPr lang="uk-UA" dirty="0" smtClean="0"/>
              <a:t> року повернувся в Україну, якої вже 12 років не бачив. Тут відвідав своїх рідних — у </a:t>
            </a:r>
            <a:r>
              <a:rPr lang="uk-UA" dirty="0" smtClean="0">
                <a:hlinkClick r:id="rId4" tooltip="Шевченкове (Звенигородський район)"/>
              </a:rPr>
              <a:t>Кирилівці</a:t>
            </a:r>
            <a:r>
              <a:rPr lang="uk-UA" dirty="0" smtClean="0"/>
              <a:t> та декого з давніх знайомих. </a:t>
            </a:r>
          </a:p>
          <a:p>
            <a:r>
              <a:rPr lang="uk-UA" dirty="0" smtClean="0"/>
              <a:t>В перших числах серпня 1859 Шевченко приїхав до Києва і оселився на межі Куренівки і </a:t>
            </a:r>
            <a:r>
              <a:rPr lang="uk-UA" dirty="0" err="1" smtClean="0"/>
              <a:t>Пріорки</a:t>
            </a:r>
            <a:r>
              <a:rPr lang="uk-UA" dirty="0" smtClean="0"/>
              <a:t> по вулиці Вишгородській. Його мрії про одруження та придбання землі над </a:t>
            </a:r>
            <a:r>
              <a:rPr lang="uk-UA" dirty="0" smtClean="0">
                <a:hlinkClick r:id="rId5" tooltip="Дніпро"/>
              </a:rPr>
              <a:t>Дніпром</a:t>
            </a:r>
            <a:r>
              <a:rPr lang="uk-UA" dirty="0" smtClean="0"/>
              <a:t> не здійснилися</a:t>
            </a:r>
            <a:r>
              <a:rPr lang="uk-UA" dirty="0" smtClean="0">
                <a:solidFill>
                  <a:schemeClr val="tx1">
                    <a:lumMod val="75000"/>
                    <a:lumOff val="25000"/>
                  </a:schemeClr>
                </a:solidFill>
              </a:rPr>
              <a:t>.</a:t>
            </a:r>
            <a:endParaRPr lang="uk-UA" dirty="0">
              <a:solidFill>
                <a:schemeClr val="tx1">
                  <a:lumMod val="75000"/>
                  <a:lumOff val="25000"/>
                </a:schemeClr>
              </a:solidFill>
            </a:endParaRPr>
          </a:p>
        </p:txBody>
      </p:sp>
      <p:sp>
        <p:nvSpPr>
          <p:cNvPr id="6" name="Прямоугольник 5"/>
          <p:cNvSpPr/>
          <p:nvPr/>
        </p:nvSpPr>
        <p:spPr>
          <a:xfrm>
            <a:off x="7643834"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2050" name="Picture 2"/>
          <p:cNvPicPr>
            <a:picLocks noGrp="1" noChangeAspect="1" noChangeArrowheads="1"/>
          </p:cNvPicPr>
          <p:nvPr>
            <p:ph idx="1"/>
          </p:nvPr>
        </p:nvPicPr>
        <p:blipFill>
          <a:blip r:embed="rId2"/>
          <a:srcRect/>
          <a:stretch>
            <a:fillRect/>
          </a:stretch>
        </p:blipFill>
        <p:spPr bwMode="auto">
          <a:xfrm>
            <a:off x="0" y="13855"/>
            <a:ext cx="9144000" cy="6844145"/>
          </a:xfrm>
          <a:prstGeom prst="rect">
            <a:avLst/>
          </a:prstGeom>
          <a:noFill/>
          <a:ln w="9525">
            <a:noFill/>
            <a:miter lim="800000"/>
            <a:headEnd/>
            <a:tailEnd/>
          </a:ln>
          <a:effectLst/>
        </p:spPr>
      </p:pic>
      <p:sp>
        <p:nvSpPr>
          <p:cNvPr id="5" name="Прямоугольник 4"/>
          <p:cNvSpPr/>
          <p:nvPr/>
        </p:nvSpPr>
        <p:spPr>
          <a:xfrm>
            <a:off x="0" y="0"/>
            <a:ext cx="1714480" cy="5909310"/>
          </a:xfrm>
          <a:prstGeom prst="rect">
            <a:avLst/>
          </a:prstGeom>
        </p:spPr>
        <p:txBody>
          <a:bodyPr wrap="square">
            <a:spAutoFit/>
          </a:bodyPr>
          <a:lstStyle/>
          <a:p>
            <a:r>
              <a:rPr lang="en-US" dirty="0" smtClean="0"/>
              <a:t>  </a:t>
            </a:r>
            <a:r>
              <a:rPr lang="ru-RU" dirty="0" err="1" smtClean="0"/>
              <a:t>Шевченка</a:t>
            </a:r>
            <a:r>
              <a:rPr lang="ru-RU" dirty="0" smtClean="0"/>
              <a:t> </a:t>
            </a:r>
            <a:r>
              <a:rPr lang="ru-RU" dirty="0" err="1" smtClean="0"/>
              <a:t>втретє</a:t>
            </a:r>
            <a:r>
              <a:rPr lang="ru-RU" dirty="0" smtClean="0"/>
              <a:t> </a:t>
            </a:r>
            <a:r>
              <a:rPr lang="ru-RU" dirty="0" err="1" smtClean="0"/>
              <a:t>заарештува</a:t>
            </a:r>
            <a:r>
              <a:rPr lang="en-US" dirty="0" smtClean="0"/>
              <a:t>-</a:t>
            </a:r>
            <a:r>
              <a:rPr lang="ru-RU" dirty="0" smtClean="0"/>
              <a:t>ли </a:t>
            </a:r>
            <a:r>
              <a:rPr lang="ru-RU" dirty="0" err="1" smtClean="0"/>
              <a:t>і</a:t>
            </a:r>
            <a:r>
              <a:rPr lang="ru-RU" dirty="0" smtClean="0"/>
              <a:t> </a:t>
            </a:r>
            <a:r>
              <a:rPr lang="ru-RU" dirty="0" err="1" smtClean="0"/>
              <a:t>після</a:t>
            </a:r>
            <a:r>
              <a:rPr lang="ru-RU" dirty="0" smtClean="0"/>
              <a:t> </a:t>
            </a:r>
            <a:endParaRPr lang="en-US" dirty="0" smtClean="0"/>
          </a:p>
          <a:p>
            <a:r>
              <a:rPr lang="ru-RU" dirty="0" err="1" smtClean="0"/>
              <a:t>Кількара</a:t>
            </a:r>
            <a:r>
              <a:rPr lang="en-US" dirty="0" smtClean="0"/>
              <a:t>-</a:t>
            </a:r>
            <a:r>
              <a:rPr lang="ru-RU" dirty="0" err="1" smtClean="0"/>
              <a:t>зових</a:t>
            </a:r>
            <a:r>
              <a:rPr lang="ru-RU" dirty="0" smtClean="0"/>
              <a:t> </a:t>
            </a:r>
            <a:r>
              <a:rPr lang="ru-RU" dirty="0" err="1" smtClean="0"/>
              <a:t>допитів</a:t>
            </a:r>
            <a:r>
              <a:rPr lang="ru-RU" dirty="0" smtClean="0"/>
              <a:t> </a:t>
            </a:r>
            <a:r>
              <a:rPr lang="ru-RU" dirty="0" err="1" smtClean="0"/>
              <a:t>зобов'язали</a:t>
            </a:r>
            <a:r>
              <a:rPr lang="ru-RU" dirty="0" smtClean="0"/>
              <a:t> </a:t>
            </a:r>
            <a:r>
              <a:rPr lang="ru-RU" dirty="0" err="1" smtClean="0"/>
              <a:t>повернутися</a:t>
            </a:r>
            <a:r>
              <a:rPr lang="ru-RU" dirty="0" smtClean="0"/>
              <a:t> до </a:t>
            </a:r>
            <a:r>
              <a:rPr lang="ru-RU" dirty="0" smtClean="0">
                <a:hlinkClick r:id="rId3" tooltip="Петербург"/>
              </a:rPr>
              <a:t>Петербурга</a:t>
            </a:r>
            <a:r>
              <a:rPr lang="ru-RU" dirty="0" smtClean="0"/>
              <a:t>. На </a:t>
            </a:r>
            <a:r>
              <a:rPr lang="ru-RU" dirty="0" err="1" smtClean="0"/>
              <a:t>світанку</a:t>
            </a:r>
            <a:r>
              <a:rPr lang="ru-RU" dirty="0" smtClean="0"/>
              <a:t> 14 </a:t>
            </a:r>
            <a:r>
              <a:rPr lang="ru-RU" dirty="0" err="1" smtClean="0"/>
              <a:t>серпня</a:t>
            </a:r>
            <a:r>
              <a:rPr lang="ru-RU" dirty="0" smtClean="0"/>
              <a:t> 1859 поет </a:t>
            </a:r>
            <a:r>
              <a:rPr lang="ru-RU" dirty="0" err="1" smtClean="0"/>
              <a:t>диліжансом</a:t>
            </a:r>
            <a:r>
              <a:rPr lang="ru-RU" dirty="0" smtClean="0"/>
              <a:t> через </a:t>
            </a:r>
            <a:r>
              <a:rPr lang="ru-RU" dirty="0" err="1" smtClean="0">
                <a:hlinkClick r:id="rId4" tooltip="Ланцюговий міст"/>
              </a:rPr>
              <a:t>Ланцюговий</a:t>
            </a:r>
            <a:r>
              <a:rPr lang="ru-RU" dirty="0" smtClean="0">
                <a:hlinkClick r:id="rId4" tooltip="Ланцюговий міст"/>
              </a:rPr>
              <a:t> </a:t>
            </a:r>
            <a:r>
              <a:rPr lang="ru-RU" dirty="0" err="1" smtClean="0">
                <a:hlinkClick r:id="rId4" tooltip="Ланцюговий міст"/>
              </a:rPr>
              <a:t>міст</a:t>
            </a:r>
            <a:r>
              <a:rPr lang="ru-RU" dirty="0" smtClean="0"/>
              <a:t> </a:t>
            </a:r>
            <a:r>
              <a:rPr lang="ru-RU" dirty="0" err="1" smtClean="0"/>
              <a:t>через</a:t>
            </a:r>
            <a:r>
              <a:rPr lang="ru-RU" dirty="0" smtClean="0"/>
              <a:t> </a:t>
            </a:r>
            <a:r>
              <a:rPr lang="ru-RU" dirty="0" err="1" smtClean="0"/>
              <a:t>Дніпро</a:t>
            </a:r>
            <a:r>
              <a:rPr lang="ru-RU" dirty="0" smtClean="0"/>
              <a:t> </a:t>
            </a:r>
            <a:r>
              <a:rPr lang="ru-RU" dirty="0" err="1" smtClean="0"/>
              <a:t>виїхав</a:t>
            </a:r>
            <a:r>
              <a:rPr lang="ru-RU" dirty="0" smtClean="0"/>
              <a:t> до</a:t>
            </a:r>
            <a:r>
              <a:rPr lang="en-US" dirty="0" smtClean="0"/>
              <a:t> </a:t>
            </a:r>
            <a:r>
              <a:rPr lang="ru-RU" dirty="0" smtClean="0"/>
              <a:t>Петербурга.</a:t>
            </a:r>
            <a:endParaRPr lang="uk-UA" dirty="0"/>
          </a:p>
        </p:txBody>
      </p:sp>
      <p:sp>
        <p:nvSpPr>
          <p:cNvPr id="7" name="Прямоугольник 6"/>
          <p:cNvSpPr/>
          <p:nvPr/>
        </p:nvSpPr>
        <p:spPr>
          <a:xfrm>
            <a:off x="6429388" y="0"/>
            <a:ext cx="2714612" cy="4524315"/>
          </a:xfrm>
          <a:prstGeom prst="rect">
            <a:avLst/>
          </a:prstGeom>
        </p:spPr>
        <p:txBody>
          <a:bodyPr wrap="square">
            <a:spAutoFit/>
          </a:bodyPr>
          <a:lstStyle/>
          <a:p>
            <a:r>
              <a:rPr lang="en-US" dirty="0" smtClean="0"/>
              <a:t>   </a:t>
            </a:r>
            <a:r>
              <a:rPr lang="ru-RU" dirty="0" smtClean="0"/>
              <a:t>До </a:t>
            </a:r>
            <a:r>
              <a:rPr lang="ru-RU" dirty="0" err="1" smtClean="0"/>
              <a:t>останніх</a:t>
            </a:r>
            <a:r>
              <a:rPr lang="ru-RU" dirty="0" smtClean="0"/>
              <a:t> </a:t>
            </a:r>
            <a:r>
              <a:rPr lang="ru-RU" dirty="0" err="1" smtClean="0"/>
              <a:t>днів</a:t>
            </a:r>
            <a:r>
              <a:rPr lang="ru-RU" dirty="0" smtClean="0"/>
              <a:t> </a:t>
            </a:r>
            <a:r>
              <a:rPr lang="ru-RU" dirty="0" err="1" smtClean="0"/>
              <a:t>свого</a:t>
            </a:r>
            <a:r>
              <a:rPr lang="ru-RU" dirty="0" smtClean="0"/>
              <a:t> </a:t>
            </a:r>
            <a:r>
              <a:rPr lang="ru-RU" dirty="0" err="1" smtClean="0"/>
              <a:t>життя</a:t>
            </a:r>
            <a:r>
              <a:rPr lang="ru-RU" dirty="0" smtClean="0"/>
              <a:t> поет </a:t>
            </a:r>
            <a:r>
              <a:rPr lang="ru-RU" dirty="0" err="1" smtClean="0"/>
              <a:t>перебував</a:t>
            </a:r>
            <a:r>
              <a:rPr lang="ru-RU" dirty="0" smtClean="0"/>
              <a:t> </a:t>
            </a:r>
            <a:r>
              <a:rPr lang="ru-RU" dirty="0" err="1" smtClean="0"/>
              <a:t>під</a:t>
            </a:r>
            <a:r>
              <a:rPr lang="ru-RU" dirty="0" smtClean="0"/>
              <a:t> </a:t>
            </a:r>
            <a:r>
              <a:rPr lang="ru-RU" dirty="0" err="1" smtClean="0"/>
              <a:t>таємним</a:t>
            </a:r>
            <a:r>
              <a:rPr lang="ru-RU" dirty="0" smtClean="0"/>
              <a:t> </a:t>
            </a:r>
            <a:r>
              <a:rPr lang="ru-RU" dirty="0" err="1" smtClean="0"/>
              <a:t>поліційним</a:t>
            </a:r>
            <a:r>
              <a:rPr lang="ru-RU" dirty="0" smtClean="0"/>
              <a:t> </a:t>
            </a:r>
            <a:r>
              <a:rPr lang="ru-RU" dirty="0" err="1" smtClean="0"/>
              <a:t>наглядом</a:t>
            </a:r>
            <a:r>
              <a:rPr lang="ru-RU" dirty="0" smtClean="0"/>
              <a:t>. </a:t>
            </a:r>
            <a:r>
              <a:rPr lang="ru-RU" dirty="0" err="1" smtClean="0"/>
              <a:t>Виснажений</a:t>
            </a:r>
            <a:r>
              <a:rPr lang="ru-RU" dirty="0" smtClean="0"/>
              <a:t> </a:t>
            </a:r>
            <a:r>
              <a:rPr lang="ru-RU" dirty="0" err="1" smtClean="0"/>
              <a:t>моральними</a:t>
            </a:r>
            <a:r>
              <a:rPr lang="ru-RU" dirty="0" smtClean="0"/>
              <a:t> </a:t>
            </a:r>
            <a:r>
              <a:rPr lang="ru-RU" dirty="0" err="1" smtClean="0"/>
              <a:t>і</a:t>
            </a:r>
            <a:r>
              <a:rPr lang="ru-RU" dirty="0" smtClean="0"/>
              <a:t> </a:t>
            </a:r>
            <a:r>
              <a:rPr lang="ru-RU" dirty="0" err="1" smtClean="0"/>
              <a:t>фізичними</a:t>
            </a:r>
            <a:r>
              <a:rPr lang="ru-RU" dirty="0" smtClean="0"/>
              <a:t> </a:t>
            </a:r>
            <a:r>
              <a:rPr lang="ru-RU" dirty="0" err="1" smtClean="0"/>
              <a:t>стражданнями</a:t>
            </a:r>
            <a:r>
              <a:rPr lang="ru-RU" dirty="0" smtClean="0"/>
              <a:t> </a:t>
            </a:r>
            <a:r>
              <a:rPr lang="ru-RU" dirty="0" err="1" smtClean="0"/>
              <a:t>десятирічного</a:t>
            </a:r>
            <a:r>
              <a:rPr lang="ru-RU" dirty="0" smtClean="0"/>
              <a:t> </a:t>
            </a:r>
            <a:r>
              <a:rPr lang="ru-RU" dirty="0" err="1" smtClean="0"/>
              <a:t>заслання</a:t>
            </a:r>
            <a:r>
              <a:rPr lang="ru-RU" dirty="0" smtClean="0"/>
              <a:t>, Шевченко </a:t>
            </a:r>
            <a:r>
              <a:rPr lang="ru-RU" dirty="0" err="1" smtClean="0"/>
              <a:t>зберіг</a:t>
            </a:r>
            <a:r>
              <a:rPr lang="ru-RU" dirty="0" smtClean="0"/>
              <a:t> </a:t>
            </a:r>
            <a:r>
              <a:rPr lang="ru-RU" dirty="0" err="1" smtClean="0"/>
              <a:t>давню</a:t>
            </a:r>
            <a:r>
              <a:rPr lang="ru-RU" dirty="0" smtClean="0"/>
              <a:t> </a:t>
            </a:r>
            <a:r>
              <a:rPr lang="ru-RU" dirty="0" err="1" smtClean="0"/>
              <a:t>поетичну</a:t>
            </a:r>
            <a:r>
              <a:rPr lang="ru-RU" dirty="0" smtClean="0"/>
              <a:t> силу, яка </a:t>
            </a:r>
            <a:r>
              <a:rPr lang="ru-RU" dirty="0" err="1" smtClean="0"/>
              <a:t>незабаром</a:t>
            </a:r>
            <a:r>
              <a:rPr lang="ru-RU" dirty="0" smtClean="0"/>
              <a:t> </a:t>
            </a:r>
            <a:r>
              <a:rPr lang="ru-RU" dirty="0" err="1" smtClean="0"/>
              <a:t>виявилася</a:t>
            </a:r>
            <a:r>
              <a:rPr lang="ru-RU" dirty="0" smtClean="0"/>
              <a:t> в </a:t>
            </a:r>
            <a:r>
              <a:rPr lang="ru-RU" dirty="0" err="1" smtClean="0"/>
              <a:t>нових</a:t>
            </a:r>
            <a:r>
              <a:rPr lang="ru-RU" dirty="0" smtClean="0"/>
              <a:t> </a:t>
            </a:r>
            <a:r>
              <a:rPr lang="ru-RU" dirty="0" err="1" smtClean="0"/>
              <a:t>його</a:t>
            </a:r>
            <a:r>
              <a:rPr lang="ru-RU" dirty="0" smtClean="0"/>
              <a:t> </a:t>
            </a:r>
            <a:r>
              <a:rPr lang="ru-RU" dirty="0" err="1" smtClean="0"/>
              <a:t>творах</a:t>
            </a:r>
            <a:r>
              <a:rPr lang="en-US" dirty="0" smtClean="0"/>
              <a:t>.</a:t>
            </a:r>
            <a:endParaRPr lang="uk-UA" dirty="0"/>
          </a:p>
        </p:txBody>
      </p:sp>
      <p:sp>
        <p:nvSpPr>
          <p:cNvPr id="6" name="Прямоугольник 5"/>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3075" name="Picture 3"/>
          <p:cNvPicPr>
            <a:picLocks noGrp="1" noChangeAspect="1" noChangeArrowheads="1"/>
          </p:cNvPicPr>
          <p:nvPr>
            <p:ph idx="1"/>
          </p:nvPr>
        </p:nvPicPr>
        <p:blipFill>
          <a:blip r:embed="rId2"/>
          <a:srcRect/>
          <a:stretch>
            <a:fillRect/>
          </a:stretch>
        </p:blipFill>
        <p:spPr bwMode="auto">
          <a:xfrm>
            <a:off x="2714612" y="1214422"/>
            <a:ext cx="3181350" cy="4024408"/>
          </a:xfrm>
          <a:prstGeom prst="rect">
            <a:avLst/>
          </a:prstGeom>
          <a:noFill/>
          <a:ln w="9525">
            <a:noFill/>
            <a:miter lim="800000"/>
            <a:headEnd/>
            <a:tailEnd/>
          </a:ln>
          <a:effectLst/>
        </p:spPr>
      </p:pic>
      <p:sp>
        <p:nvSpPr>
          <p:cNvPr id="6" name="Прямоугольник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076" name="Picture 4"/>
          <p:cNvPicPr>
            <a:picLocks noChangeAspect="1" noChangeArrowheads="1"/>
          </p:cNvPicPr>
          <p:nvPr/>
        </p:nvPicPr>
        <p:blipFill>
          <a:blip r:embed="rId2"/>
          <a:srcRect/>
          <a:stretch>
            <a:fillRect/>
          </a:stretch>
        </p:blipFill>
        <p:spPr bwMode="auto">
          <a:xfrm>
            <a:off x="2500298" y="1071546"/>
            <a:ext cx="3810000" cy="4819650"/>
          </a:xfrm>
          <a:prstGeom prst="rect">
            <a:avLst/>
          </a:prstGeom>
          <a:noFill/>
          <a:ln w="9525">
            <a:noFill/>
            <a:miter lim="800000"/>
            <a:headEnd/>
            <a:tailEnd/>
          </a:ln>
          <a:effectLst/>
        </p:spPr>
      </p:pic>
      <p:sp>
        <p:nvSpPr>
          <p:cNvPr id="8" name="Прямоугольник 7"/>
          <p:cNvSpPr/>
          <p:nvPr/>
        </p:nvSpPr>
        <p:spPr>
          <a:xfrm>
            <a:off x="0" y="0"/>
            <a:ext cx="4572000" cy="1754326"/>
          </a:xfrm>
          <a:prstGeom prst="rect">
            <a:avLst/>
          </a:prstGeom>
        </p:spPr>
        <p:txBody>
          <a:bodyPr>
            <a:spAutoFit/>
          </a:bodyPr>
          <a:lstStyle/>
          <a:p>
            <a:r>
              <a:rPr lang="en-US" dirty="0" smtClean="0"/>
              <a:t>  </a:t>
            </a:r>
            <a:r>
              <a:rPr lang="ru-RU" dirty="0" err="1" smtClean="0"/>
              <a:t>Уважають</a:t>
            </a:r>
            <a:r>
              <a:rPr lang="ru-RU" dirty="0" smtClean="0"/>
              <a:t>, </a:t>
            </a:r>
            <a:r>
              <a:rPr lang="ru-RU" dirty="0" err="1" smtClean="0"/>
              <a:t>що</a:t>
            </a:r>
            <a:r>
              <a:rPr lang="ru-RU" dirty="0" smtClean="0"/>
              <a:t> поема «</a:t>
            </a:r>
            <a:r>
              <a:rPr lang="ru-RU" dirty="0" err="1" smtClean="0"/>
              <a:t>Марія</a:t>
            </a:r>
            <a:r>
              <a:rPr lang="ru-RU" dirty="0" smtClean="0"/>
              <a:t>» становить вершину </a:t>
            </a:r>
            <a:r>
              <a:rPr lang="ru-RU" dirty="0" err="1" smtClean="0"/>
              <a:t>творчості</a:t>
            </a:r>
            <a:r>
              <a:rPr lang="ru-RU" dirty="0" smtClean="0"/>
              <a:t> </a:t>
            </a:r>
            <a:r>
              <a:rPr lang="ru-RU" dirty="0" err="1" smtClean="0"/>
              <a:t>поета</a:t>
            </a:r>
            <a:r>
              <a:rPr lang="ru-RU" dirty="0" smtClean="0"/>
              <a:t> </a:t>
            </a:r>
            <a:r>
              <a:rPr lang="ru-RU" dirty="0" err="1" smtClean="0"/>
              <a:t>після</a:t>
            </a:r>
            <a:r>
              <a:rPr lang="ru-RU" dirty="0" smtClean="0"/>
              <a:t> </a:t>
            </a:r>
            <a:r>
              <a:rPr lang="ru-RU" dirty="0" err="1" smtClean="0">
                <a:hlinkClick r:id="rId3" tooltip="Заслання"/>
              </a:rPr>
              <a:t>заслання</a:t>
            </a:r>
            <a:r>
              <a:rPr lang="ru-RU" dirty="0" smtClean="0"/>
              <a:t>. </a:t>
            </a:r>
            <a:r>
              <a:rPr lang="ru-RU" dirty="0" err="1" smtClean="0"/>
              <a:t>Шість</a:t>
            </a:r>
            <a:r>
              <a:rPr lang="ru-RU" dirty="0" smtClean="0"/>
              <a:t> </a:t>
            </a:r>
            <a:r>
              <a:rPr lang="ru-RU" dirty="0" err="1" smtClean="0"/>
              <a:t>раніше</a:t>
            </a:r>
            <a:r>
              <a:rPr lang="ru-RU" dirty="0" smtClean="0"/>
              <a:t> </a:t>
            </a:r>
            <a:r>
              <a:rPr lang="ru-RU" dirty="0" err="1" smtClean="0"/>
              <a:t>написаних</a:t>
            </a:r>
            <a:r>
              <a:rPr lang="ru-RU" dirty="0" smtClean="0"/>
              <a:t> </a:t>
            </a:r>
            <a:r>
              <a:rPr lang="ru-RU" dirty="0" err="1" smtClean="0"/>
              <a:t>і</a:t>
            </a:r>
            <a:r>
              <a:rPr lang="ru-RU" dirty="0" smtClean="0"/>
              <a:t> в </a:t>
            </a:r>
            <a:r>
              <a:rPr lang="ru-RU" dirty="0" err="1" smtClean="0"/>
              <a:t>Росії</a:t>
            </a:r>
            <a:r>
              <a:rPr lang="ru-RU" dirty="0" smtClean="0"/>
              <a:t> </a:t>
            </a:r>
            <a:r>
              <a:rPr lang="ru-RU" dirty="0" err="1" smtClean="0"/>
              <a:t>заборонених</a:t>
            </a:r>
            <a:r>
              <a:rPr lang="ru-RU" dirty="0" smtClean="0"/>
              <a:t> </a:t>
            </a:r>
            <a:r>
              <a:rPr lang="ru-RU" dirty="0" err="1" smtClean="0"/>
              <a:t>поезій</a:t>
            </a:r>
            <a:r>
              <a:rPr lang="ru-RU" dirty="0" smtClean="0"/>
              <a:t> </a:t>
            </a:r>
            <a:r>
              <a:rPr lang="ru-RU" dirty="0" err="1" smtClean="0"/>
              <a:t>Шевченка</a:t>
            </a:r>
            <a:r>
              <a:rPr lang="ru-RU" dirty="0" smtClean="0"/>
              <a:t> видано за кордоном (</a:t>
            </a:r>
            <a:r>
              <a:rPr lang="ru-RU" dirty="0" err="1" smtClean="0">
                <a:hlinkClick r:id="rId4" tooltip="Лейпціг"/>
              </a:rPr>
              <a:t>Лейпціг</a:t>
            </a:r>
            <a:r>
              <a:rPr lang="ru-RU" dirty="0" smtClean="0"/>
              <a:t>, </a:t>
            </a:r>
            <a:r>
              <a:rPr lang="ru-RU" dirty="0" smtClean="0">
                <a:hlinkClick r:id="rId5" tooltip="1859"/>
              </a:rPr>
              <a:t>1859</a:t>
            </a:r>
            <a:r>
              <a:rPr lang="en-US" dirty="0" smtClean="0"/>
              <a:t>).</a:t>
            </a:r>
            <a:endParaRPr lang="uk-UA" dirty="0"/>
          </a:p>
        </p:txBody>
      </p:sp>
      <p:sp>
        <p:nvSpPr>
          <p:cNvPr id="9" name="Прямоугольник 8"/>
          <p:cNvSpPr/>
          <p:nvPr/>
        </p:nvSpPr>
        <p:spPr>
          <a:xfrm>
            <a:off x="0" y="1714488"/>
            <a:ext cx="2500298" cy="2585323"/>
          </a:xfrm>
          <a:prstGeom prst="rect">
            <a:avLst/>
          </a:prstGeom>
        </p:spPr>
        <p:txBody>
          <a:bodyPr wrap="square">
            <a:spAutoFit/>
          </a:bodyPr>
          <a:lstStyle/>
          <a:p>
            <a:r>
              <a:rPr lang="ru-RU" dirty="0" smtClean="0"/>
              <a:t>У </a:t>
            </a:r>
            <a:r>
              <a:rPr lang="ru-RU" dirty="0" err="1" smtClean="0"/>
              <a:t>друкарні</a:t>
            </a:r>
            <a:r>
              <a:rPr lang="ru-RU" dirty="0" smtClean="0"/>
              <a:t> П. </a:t>
            </a:r>
            <a:r>
              <a:rPr lang="ru-RU" dirty="0" err="1" smtClean="0"/>
              <a:t>Куліша</a:t>
            </a:r>
            <a:r>
              <a:rPr lang="ru-RU" dirty="0" smtClean="0"/>
              <a:t> </a:t>
            </a:r>
            <a:r>
              <a:rPr lang="ru-RU" dirty="0" err="1" smtClean="0"/>
              <a:t>вийшло</a:t>
            </a:r>
            <a:r>
              <a:rPr lang="ru-RU" dirty="0" smtClean="0"/>
              <a:t> в </a:t>
            </a:r>
            <a:r>
              <a:rPr lang="ru-RU" dirty="0" err="1" smtClean="0"/>
              <a:t>світ</a:t>
            </a:r>
            <a:r>
              <a:rPr lang="ru-RU" dirty="0" smtClean="0"/>
              <a:t> </a:t>
            </a:r>
            <a:r>
              <a:rPr lang="ru-RU" dirty="0" smtClean="0">
                <a:hlinkClick r:id="rId6" tooltip="1860"/>
              </a:rPr>
              <a:t>1860</a:t>
            </a:r>
            <a:r>
              <a:rPr lang="ru-RU" dirty="0" smtClean="0"/>
              <a:t> року </a:t>
            </a:r>
            <a:r>
              <a:rPr lang="ru-RU" dirty="0" err="1" smtClean="0"/>
              <a:t>нове</a:t>
            </a:r>
            <a:r>
              <a:rPr lang="ru-RU" dirty="0" smtClean="0"/>
              <a:t> </a:t>
            </a:r>
            <a:r>
              <a:rPr lang="ru-RU" dirty="0" err="1" smtClean="0"/>
              <a:t>видання</a:t>
            </a:r>
            <a:r>
              <a:rPr lang="ru-RU" dirty="0" smtClean="0"/>
              <a:t> «</a:t>
            </a:r>
            <a:r>
              <a:rPr lang="ru-RU" dirty="0" smtClean="0">
                <a:hlinkClick r:id="rId7" tooltip="Кобзар (збірка)"/>
              </a:rPr>
              <a:t>Кобзаря»</a:t>
            </a:r>
            <a:r>
              <a:rPr lang="ru-RU" dirty="0" smtClean="0"/>
              <a:t>, яке, </a:t>
            </a:r>
            <a:r>
              <a:rPr lang="ru-RU" dirty="0" err="1" smtClean="0"/>
              <a:t>однак</a:t>
            </a:r>
            <a:r>
              <a:rPr lang="ru-RU" dirty="0" smtClean="0"/>
              <a:t>, </a:t>
            </a:r>
            <a:r>
              <a:rPr lang="ru-RU" dirty="0" err="1" smtClean="0"/>
              <a:t>охоплювало</a:t>
            </a:r>
            <a:r>
              <a:rPr lang="ru-RU" dirty="0" smtClean="0"/>
              <a:t> </a:t>
            </a:r>
            <a:r>
              <a:rPr lang="ru-RU" dirty="0" err="1" smtClean="0"/>
              <a:t>тільки</a:t>
            </a:r>
            <a:r>
              <a:rPr lang="ru-RU" dirty="0" smtClean="0"/>
              <a:t> </a:t>
            </a:r>
            <a:r>
              <a:rPr lang="ru-RU" dirty="0" err="1" smtClean="0"/>
              <a:t>незначну</a:t>
            </a:r>
            <a:r>
              <a:rPr lang="ru-RU" dirty="0" smtClean="0"/>
              <a:t> </a:t>
            </a:r>
            <a:r>
              <a:rPr lang="ru-RU" dirty="0" err="1" smtClean="0"/>
              <a:t>частину</a:t>
            </a:r>
            <a:r>
              <a:rPr lang="ru-RU" dirty="0" smtClean="0"/>
              <a:t> </a:t>
            </a:r>
            <a:r>
              <a:rPr lang="ru-RU" dirty="0" err="1" smtClean="0"/>
              <a:t>поезій</a:t>
            </a:r>
            <a:r>
              <a:rPr lang="ru-RU" dirty="0" smtClean="0"/>
              <a:t> </a:t>
            </a:r>
            <a:r>
              <a:rPr lang="ru-RU" dirty="0" err="1" smtClean="0"/>
              <a:t>Шевченка</a:t>
            </a:r>
            <a:r>
              <a:rPr lang="ru-RU" dirty="0" smtClean="0"/>
              <a:t>. </a:t>
            </a:r>
            <a:endParaRPr lang="uk-UA" dirty="0"/>
          </a:p>
        </p:txBody>
      </p:sp>
      <p:sp>
        <p:nvSpPr>
          <p:cNvPr id="10" name="Прямоугольник 9"/>
          <p:cNvSpPr/>
          <p:nvPr/>
        </p:nvSpPr>
        <p:spPr>
          <a:xfrm>
            <a:off x="6286512" y="0"/>
            <a:ext cx="2857488" cy="2031325"/>
          </a:xfrm>
          <a:prstGeom prst="rect">
            <a:avLst/>
          </a:prstGeom>
        </p:spPr>
        <p:txBody>
          <a:bodyPr wrap="square">
            <a:spAutoFit/>
          </a:bodyPr>
          <a:lstStyle/>
          <a:p>
            <a:r>
              <a:rPr lang="ru-RU" dirty="0" smtClean="0"/>
              <a:t>Того ж року </a:t>
            </a:r>
            <a:r>
              <a:rPr lang="ru-RU" dirty="0" err="1" smtClean="0"/>
              <a:t>надруковано</a:t>
            </a:r>
            <a:r>
              <a:rPr lang="ru-RU" dirty="0" smtClean="0"/>
              <a:t> </a:t>
            </a:r>
            <a:r>
              <a:rPr lang="ru-RU" dirty="0" err="1" smtClean="0"/>
              <a:t>й</a:t>
            </a:r>
            <a:r>
              <a:rPr lang="ru-RU" dirty="0" smtClean="0"/>
              <a:t> «</a:t>
            </a:r>
            <a:r>
              <a:rPr lang="ru-RU" dirty="0" err="1" smtClean="0"/>
              <a:t>Кобзар</a:t>
            </a:r>
            <a:r>
              <a:rPr lang="ru-RU" dirty="0" smtClean="0"/>
              <a:t>» у </a:t>
            </a:r>
            <a:r>
              <a:rPr lang="ru-RU" dirty="0" err="1" smtClean="0"/>
              <a:t>перекладі</a:t>
            </a:r>
            <a:r>
              <a:rPr lang="ru-RU" dirty="0" smtClean="0"/>
              <a:t> </a:t>
            </a:r>
            <a:r>
              <a:rPr lang="ru-RU" dirty="0" err="1" smtClean="0"/>
              <a:t>російських</a:t>
            </a:r>
            <a:r>
              <a:rPr lang="ru-RU" dirty="0" smtClean="0"/>
              <a:t> </a:t>
            </a:r>
            <a:r>
              <a:rPr lang="ru-RU" dirty="0" err="1" smtClean="0">
                <a:hlinkClick r:id="rId8" tooltip="Поет"/>
              </a:rPr>
              <a:t>поетів</a:t>
            </a:r>
            <a:r>
              <a:rPr lang="ru-RU" dirty="0" smtClean="0"/>
              <a:t>, а в </a:t>
            </a:r>
            <a:r>
              <a:rPr lang="ru-RU" dirty="0" err="1" smtClean="0"/>
              <a:t>січні</a:t>
            </a:r>
            <a:r>
              <a:rPr lang="ru-RU" dirty="0" smtClean="0"/>
              <a:t> </a:t>
            </a:r>
            <a:r>
              <a:rPr lang="ru-RU" dirty="0" smtClean="0">
                <a:hlinkClick r:id="rId9" tooltip="1861"/>
              </a:rPr>
              <a:t>1861</a:t>
            </a:r>
            <a:r>
              <a:rPr lang="ru-RU" dirty="0" smtClean="0"/>
              <a:t> </a:t>
            </a:r>
            <a:r>
              <a:rPr lang="ru-RU" dirty="0" err="1" smtClean="0"/>
              <a:t>випущено</a:t>
            </a:r>
            <a:r>
              <a:rPr lang="ru-RU" dirty="0" smtClean="0"/>
              <a:t> </a:t>
            </a:r>
            <a:r>
              <a:rPr lang="ru-RU" dirty="0" err="1" smtClean="0"/>
              <a:t>окремою</a:t>
            </a:r>
            <a:r>
              <a:rPr lang="ru-RU" dirty="0" smtClean="0"/>
              <a:t> книжкою </a:t>
            </a:r>
            <a:r>
              <a:rPr lang="ru-RU" dirty="0" err="1" smtClean="0"/>
              <a:t>Шевченків</a:t>
            </a:r>
            <a:r>
              <a:rPr lang="ru-RU" dirty="0" smtClean="0"/>
              <a:t> «</a:t>
            </a:r>
            <a:r>
              <a:rPr lang="ru-RU" dirty="0" err="1" smtClean="0"/>
              <a:t>Буквар</a:t>
            </a:r>
            <a:r>
              <a:rPr lang="ru-RU" dirty="0" smtClean="0"/>
              <a:t>», </a:t>
            </a:r>
            <a:endParaRPr lang="uk-UA" dirty="0"/>
          </a:p>
        </p:txBody>
      </p:sp>
      <p:sp>
        <p:nvSpPr>
          <p:cNvPr id="11" name="Прямоугольник 10"/>
          <p:cNvSpPr/>
          <p:nvPr/>
        </p:nvSpPr>
        <p:spPr>
          <a:xfrm>
            <a:off x="6286512" y="2000240"/>
            <a:ext cx="2857488" cy="1754326"/>
          </a:xfrm>
          <a:prstGeom prst="rect">
            <a:avLst/>
          </a:prstGeom>
        </p:spPr>
        <p:txBody>
          <a:bodyPr wrap="square">
            <a:spAutoFit/>
          </a:bodyPr>
          <a:lstStyle/>
          <a:p>
            <a:r>
              <a:rPr lang="ru-RU" dirty="0" err="1" smtClean="0"/>
              <a:t>посібник</a:t>
            </a:r>
            <a:r>
              <a:rPr lang="ru-RU" dirty="0" smtClean="0"/>
              <a:t> для </a:t>
            </a:r>
            <a:r>
              <a:rPr lang="ru-RU" dirty="0" err="1" smtClean="0"/>
              <a:t>навчання</a:t>
            </a:r>
            <a:r>
              <a:rPr lang="ru-RU" dirty="0" smtClean="0"/>
              <a:t> в </a:t>
            </a:r>
            <a:r>
              <a:rPr lang="ru-RU" dirty="0" err="1" smtClean="0">
                <a:hlinkClick r:id="rId10" tooltip="Недільна школа"/>
              </a:rPr>
              <a:t>недільних</a:t>
            </a:r>
            <a:r>
              <a:rPr lang="ru-RU" dirty="0" smtClean="0">
                <a:hlinkClick r:id="rId10" tooltip="Недільна школа"/>
              </a:rPr>
              <a:t> школах</a:t>
            </a:r>
            <a:r>
              <a:rPr lang="ru-RU" dirty="0" smtClean="0"/>
              <a:t> </a:t>
            </a:r>
            <a:r>
              <a:rPr lang="ru-RU" dirty="0" err="1" smtClean="0"/>
              <a:t>України</a:t>
            </a:r>
            <a:r>
              <a:rPr lang="ru-RU" dirty="0" smtClean="0"/>
              <a:t>, </a:t>
            </a:r>
            <a:r>
              <a:rPr lang="ru-RU" dirty="0" err="1" smtClean="0"/>
              <a:t>виданий</a:t>
            </a:r>
            <a:r>
              <a:rPr lang="ru-RU" dirty="0" smtClean="0"/>
              <a:t> коштом автора накладом</a:t>
            </a:r>
            <a:endParaRPr lang="en-US" dirty="0" smtClean="0"/>
          </a:p>
          <a:p>
            <a:r>
              <a:rPr lang="ru-RU" dirty="0" smtClean="0"/>
              <a:t> 10 000 </a:t>
            </a:r>
            <a:r>
              <a:rPr lang="ru-RU" dirty="0" err="1" smtClean="0"/>
              <a:t>примірників</a:t>
            </a:r>
            <a:r>
              <a:rPr lang="ru-RU" dirty="0" smtClean="0"/>
              <a:t>.</a:t>
            </a:r>
            <a:endParaRPr lang="uk-UA" dirty="0"/>
          </a:p>
        </p:txBody>
      </p:sp>
      <p:sp>
        <p:nvSpPr>
          <p:cNvPr id="12" name="Прямоугольник 11"/>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285720" y="428604"/>
            <a:ext cx="8501122" cy="5000660"/>
          </a:xfrm>
        </p:spPr>
        <p:txBody>
          <a:bodyPr>
            <a:normAutofit fontScale="92500" lnSpcReduction="20000"/>
          </a:bodyPr>
          <a:lstStyle/>
          <a:p>
            <a:r>
              <a:rPr lang="en-US" dirty="0" smtClean="0"/>
              <a:t>     </a:t>
            </a:r>
            <a:r>
              <a:rPr lang="uk-UA" dirty="0" smtClean="0"/>
              <a:t>У </a:t>
            </a:r>
            <a:r>
              <a:rPr lang="uk-UA" dirty="0" err="1" smtClean="0"/>
              <a:t>петербурзі</a:t>
            </a:r>
            <a:r>
              <a:rPr lang="uk-UA" dirty="0" smtClean="0"/>
              <a:t> Шевченко вирішує зайнятися гравюрою як справді народним видом мистецтва, яке може бути тиражованим. У квітні </a:t>
            </a:r>
            <a:r>
              <a:rPr lang="uk-UA" dirty="0" smtClean="0">
                <a:hlinkClick r:id="rId2" tooltip="1859"/>
              </a:rPr>
              <a:t>1859</a:t>
            </a:r>
            <a:r>
              <a:rPr lang="uk-UA" dirty="0" smtClean="0"/>
              <a:t> року Шевченко, подаючи деякі зі своїх гравюр на розгляд ради Імператорської академії мистецтв, просив удостоїти його звання академіка чи задати програму на отримання цього звання. Рада 16 квітня постановила визнати його «назначеним в академіки і задати програму на звання академіка з гравірування на міді». </a:t>
            </a:r>
            <a:r>
              <a:rPr lang="uk-UA" dirty="0" smtClean="0">
                <a:hlinkClick r:id="rId3" tooltip="2 вересня"/>
              </a:rPr>
              <a:t>2 вересня</a:t>
            </a:r>
            <a:r>
              <a:rPr lang="en-US" dirty="0" smtClean="0"/>
              <a:t> 1860 </a:t>
            </a:r>
            <a:r>
              <a:rPr lang="uk-UA" dirty="0" smtClean="0"/>
              <a:t>року, поспіль із іншими мистцями, Тараса Шевченка було визнано академіком гравюри «на повагу майстерності та пізнань у мистецтвах».</a:t>
            </a:r>
            <a:endParaRPr lang="uk-UA" dirty="0"/>
          </a:p>
        </p:txBody>
      </p:sp>
      <p:sp>
        <p:nvSpPr>
          <p:cNvPr id="4" name="Прямоугольник 3"/>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
        <p:nvSpPr>
          <p:cNvPr id="5" name="Прямоугольник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0" y="0"/>
            <a:ext cx="5072066" cy="4801314"/>
          </a:xfrm>
          <a:prstGeom prst="rect">
            <a:avLst/>
          </a:prstGeom>
        </p:spPr>
        <p:txBody>
          <a:bodyPr wrap="square">
            <a:spAutoFit/>
          </a:bodyPr>
          <a:lstStyle/>
          <a:p>
            <a:r>
              <a:rPr lang="en-US" dirty="0" smtClean="0"/>
              <a:t> </a:t>
            </a:r>
            <a:r>
              <a:rPr lang="uk-UA" dirty="0" smtClean="0"/>
              <a:t>У </a:t>
            </a:r>
            <a:r>
              <a:rPr lang="uk-UA" dirty="0" err="1" smtClean="0"/>
              <a:t>петербурзі</a:t>
            </a:r>
            <a:r>
              <a:rPr lang="uk-UA" dirty="0" smtClean="0"/>
              <a:t> Шевченко вирішує зайнятися гравюрою як справді народним видом мистецтва, яке може бути тиражованим. У квітні </a:t>
            </a:r>
            <a:r>
              <a:rPr lang="uk-UA" dirty="0" smtClean="0">
                <a:hlinkClick r:id="rId2" tooltip="1859"/>
              </a:rPr>
              <a:t>1859</a:t>
            </a:r>
            <a:r>
              <a:rPr lang="uk-UA" dirty="0" smtClean="0"/>
              <a:t> року Шевченко, подаючи деякі зі своїх гравюр на розгляд ради Імператорської академії мистецтв, просив удостоїти його звання академіка чи задати програму на отримання цього звання. Рада 16 квітня постановила визнати його «назначеним в академіки і задати програму на звання академіка з гравірування на міді». </a:t>
            </a:r>
            <a:r>
              <a:rPr lang="uk-UA" dirty="0" smtClean="0">
                <a:hlinkClick r:id="rId3" tooltip="2 вересня"/>
              </a:rPr>
              <a:t>2 вересня</a:t>
            </a:r>
            <a:r>
              <a:rPr lang="en-US" dirty="0" smtClean="0"/>
              <a:t> 1860 </a:t>
            </a:r>
            <a:r>
              <a:rPr lang="uk-UA" dirty="0" smtClean="0"/>
              <a:t>року, поспіль із іншими мистцями, Тараса Шевченка було визнано академіком гравюри «на повагу майстерності та пізнань у мистецтвах».</a:t>
            </a:r>
            <a:endParaRPr lang="uk-UA" dirty="0"/>
          </a:p>
        </p:txBody>
      </p:sp>
      <p:pic>
        <p:nvPicPr>
          <p:cNvPr id="2050" name="Picture 2"/>
          <p:cNvPicPr>
            <a:picLocks noChangeAspect="1" noChangeArrowheads="1"/>
          </p:cNvPicPr>
          <p:nvPr/>
        </p:nvPicPr>
        <p:blipFill>
          <a:blip r:embed="rId4"/>
          <a:srcRect/>
          <a:stretch>
            <a:fillRect/>
          </a:stretch>
        </p:blipFill>
        <p:spPr bwMode="auto">
          <a:xfrm>
            <a:off x="5357818" y="500042"/>
            <a:ext cx="2952764" cy="3720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a:bodyPr>
          <a:lstStyle/>
          <a:p>
            <a:r>
              <a:rPr lang="uk-UA" dirty="0" err="1" smtClean="0"/>
              <a:t>Бувши</a:t>
            </a:r>
            <a:r>
              <a:rPr lang="uk-UA" dirty="0" smtClean="0"/>
              <a:t> вже хворим, Шевченко взяв участь у підготовці першого числа журналу «</a:t>
            </a:r>
            <a:r>
              <a:rPr lang="uk-UA" dirty="0" smtClean="0">
                <a:hlinkClick r:id="rId2" tooltip="Основа (журнал)"/>
              </a:rPr>
              <a:t>Основа»</a:t>
            </a:r>
            <a:r>
              <a:rPr lang="uk-UA" dirty="0" smtClean="0"/>
              <a:t>, яке вийшло ще за життя поета. У передчутті близького кінця Шевченко записав олівцем на офорті автопортрета </a:t>
            </a:r>
            <a:r>
              <a:rPr lang="uk-UA" dirty="0" smtClean="0">
                <a:hlinkClick r:id="rId3" tooltip="1860"/>
              </a:rPr>
              <a:t>1860</a:t>
            </a:r>
            <a:r>
              <a:rPr lang="uk-UA" dirty="0" smtClean="0"/>
              <a:t> свій останній вірш «Чи не покинуть нам, небого». </a:t>
            </a:r>
            <a:r>
              <a:rPr lang="uk-UA" dirty="0" smtClean="0">
                <a:hlinkClick r:id="rId4" tooltip="Зайцев Павло"/>
              </a:rPr>
              <a:t>П. Зайцев</a:t>
            </a:r>
            <a:r>
              <a:rPr lang="uk-UA" dirty="0" smtClean="0"/>
              <a:t> назвав цей </a:t>
            </a:r>
            <a:r>
              <a:rPr lang="uk-UA" dirty="0" smtClean="0">
                <a:hlinkClick r:id="rId5" tooltip="Твір"/>
              </a:rPr>
              <a:t>твір</a:t>
            </a:r>
            <a:r>
              <a:rPr lang="uk-UA" dirty="0" smtClean="0"/>
              <a:t> незрівнянним поетичним документом боротьби безсмертної душі з тлінним тілом перед лицем фізичної смерті.</a:t>
            </a:r>
            <a:endParaRPr lang="uk-UA" dirty="0"/>
          </a:p>
        </p:txBody>
      </p:sp>
      <p:sp>
        <p:nvSpPr>
          <p:cNvPr id="4" name="Прямоугольник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Прямоугольник 4"/>
          <p:cNvSpPr/>
          <p:nvPr/>
        </p:nvSpPr>
        <p:spPr>
          <a:xfrm>
            <a:off x="0" y="0"/>
            <a:ext cx="5214942" cy="3139321"/>
          </a:xfrm>
          <a:prstGeom prst="rect">
            <a:avLst/>
          </a:prstGeom>
        </p:spPr>
        <p:txBody>
          <a:bodyPr wrap="square">
            <a:spAutoFit/>
          </a:bodyPr>
          <a:lstStyle/>
          <a:p>
            <a:r>
              <a:rPr lang="uk-UA" dirty="0" err="1" smtClean="0"/>
              <a:t>Бувши</a:t>
            </a:r>
            <a:r>
              <a:rPr lang="uk-UA" dirty="0" smtClean="0"/>
              <a:t> вже хворим, Шевченко взяв участь у підготовці першого числа журналу «</a:t>
            </a:r>
            <a:r>
              <a:rPr lang="uk-UA" dirty="0" smtClean="0">
                <a:hlinkClick r:id="rId2" tooltip="Основа (журнал)"/>
              </a:rPr>
              <a:t>Основа»</a:t>
            </a:r>
            <a:r>
              <a:rPr lang="uk-UA" dirty="0" smtClean="0"/>
              <a:t>, яке вийшло ще за життя поета. У передчутті близького кінця Шевченко записав олівцем на офорті автопортрета </a:t>
            </a:r>
            <a:r>
              <a:rPr lang="uk-UA" dirty="0" smtClean="0">
                <a:hlinkClick r:id="rId3" tooltip="1860"/>
              </a:rPr>
              <a:t>1860</a:t>
            </a:r>
            <a:r>
              <a:rPr lang="uk-UA" dirty="0" smtClean="0"/>
              <a:t> свій останній вірш «Чи не покинуть нам, небого». </a:t>
            </a:r>
            <a:endParaRPr lang="en-US" dirty="0" smtClean="0"/>
          </a:p>
          <a:p>
            <a:r>
              <a:rPr lang="uk-UA" dirty="0" smtClean="0">
                <a:hlinkClick r:id="rId4" tooltip="Зайцев Павло"/>
              </a:rPr>
              <a:t>П. Зайцев</a:t>
            </a:r>
            <a:r>
              <a:rPr lang="uk-UA" dirty="0" smtClean="0"/>
              <a:t> назвав цей </a:t>
            </a:r>
            <a:r>
              <a:rPr lang="uk-UA" dirty="0" smtClean="0">
                <a:hlinkClick r:id="rId5" tooltip="Твір"/>
              </a:rPr>
              <a:t>твір</a:t>
            </a:r>
            <a:r>
              <a:rPr lang="uk-UA" dirty="0" smtClean="0"/>
              <a:t> незрівнянним поетичним документом боротьби безсмертної душі з тлінним тілом перед лицем фізичної смерті.</a:t>
            </a:r>
            <a:endParaRPr lang="uk-UA" dirty="0"/>
          </a:p>
        </p:txBody>
      </p:sp>
      <p:pic>
        <p:nvPicPr>
          <p:cNvPr id="1026" name="Picture 2"/>
          <p:cNvPicPr>
            <a:picLocks noChangeAspect="1" noChangeArrowheads="1"/>
          </p:cNvPicPr>
          <p:nvPr/>
        </p:nvPicPr>
        <p:blipFill>
          <a:blip r:embed="rId6"/>
          <a:srcRect/>
          <a:stretch>
            <a:fillRect/>
          </a:stretch>
        </p:blipFill>
        <p:spPr bwMode="auto">
          <a:xfrm>
            <a:off x="6795582" y="0"/>
            <a:ext cx="2348418" cy="4000503"/>
          </a:xfrm>
          <a:prstGeom prst="rect">
            <a:avLst/>
          </a:prstGeom>
          <a:noFill/>
          <a:ln w="9525">
            <a:noFill/>
            <a:miter lim="800000"/>
            <a:headEnd/>
            <a:tailEnd/>
          </a:ln>
          <a:effectLst/>
        </p:spPr>
      </p:pic>
      <p:sp>
        <p:nvSpPr>
          <p:cNvPr id="7" name="Прямоугольник 6"/>
          <p:cNvSpPr/>
          <p:nvPr/>
        </p:nvSpPr>
        <p:spPr>
          <a:xfrm>
            <a:off x="5715008" y="2571744"/>
            <a:ext cx="184731" cy="369332"/>
          </a:xfrm>
          <a:prstGeom prst="rect">
            <a:avLst/>
          </a:prstGeom>
        </p:spPr>
        <p:txBody>
          <a:bodyPr wrap="none">
            <a:spAutoFit/>
          </a:bodyPr>
          <a:lstStyle/>
          <a:p>
            <a:endParaRPr lang="uk-UA" dirty="0"/>
          </a:p>
        </p:txBody>
      </p:sp>
      <p:sp>
        <p:nvSpPr>
          <p:cNvPr id="9" name="Прямоугольник 8"/>
          <p:cNvSpPr/>
          <p:nvPr/>
        </p:nvSpPr>
        <p:spPr>
          <a:xfrm>
            <a:off x="7643834" y="2071678"/>
            <a:ext cx="42862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7572397" y="2214554"/>
            <a:ext cx="714380" cy="338554"/>
          </a:xfrm>
          <a:prstGeom prst="rect">
            <a:avLst/>
          </a:prstGeom>
        </p:spPr>
        <p:txBody>
          <a:bodyPr wrap="square">
            <a:spAutoFit/>
          </a:bodyPr>
          <a:lstStyle/>
          <a:p>
            <a:r>
              <a:rPr lang="en-US" sz="1600" dirty="0" smtClean="0">
                <a:latin typeface="Candara" pitchFamily="34" charset="0"/>
              </a:rPr>
              <a:t>1860</a:t>
            </a:r>
            <a:endParaRPr lang="uk-UA" sz="1600" dirty="0">
              <a:latin typeface="Candara" pitchFamily="34" charset="0"/>
            </a:endParaRPr>
          </a:p>
        </p:txBody>
      </p:sp>
      <p:pic>
        <p:nvPicPr>
          <p:cNvPr id="1027" name="Picture 3">
            <a:hlinkClick r:id="" action="ppaction://hlinkshowjump?jump=endshow" highlightClick="1"/>
          </p:cNvPr>
          <p:cNvPicPr>
            <a:picLocks noChangeAspect="1" noChangeArrowheads="1"/>
          </p:cNvPicPr>
          <p:nvPr/>
        </p:nvPicPr>
        <p:blipFill>
          <a:blip r:embed="rId7"/>
          <a:srcRect/>
          <a:stretch>
            <a:fillRect/>
          </a:stretch>
        </p:blipFill>
        <p:spPr bwMode="auto">
          <a:xfrm>
            <a:off x="357158" y="3714752"/>
            <a:ext cx="1767844" cy="2762256"/>
          </a:xfrm>
          <a:prstGeom prst="rect">
            <a:avLst/>
          </a:prstGeom>
          <a:noFill/>
          <a:ln w="9525">
            <a:noFill/>
            <a:miter lim="800000"/>
            <a:headEnd/>
            <a:tailEnd/>
          </a:ln>
          <a:effectLst/>
        </p:spPr>
      </p:pic>
      <p:pic>
        <p:nvPicPr>
          <p:cNvPr id="1028" name="Picture 4">
            <a:hlinkClick r:id="" action="ppaction://hlinkshowjump?jump=endshow" highlightClick="1"/>
          </p:cNvPr>
          <p:cNvPicPr>
            <a:picLocks noChangeAspect="1" noChangeArrowheads="1"/>
          </p:cNvPicPr>
          <p:nvPr/>
        </p:nvPicPr>
        <p:blipFill>
          <a:blip r:embed="rId8"/>
          <a:srcRect/>
          <a:stretch>
            <a:fillRect/>
          </a:stretch>
        </p:blipFill>
        <p:spPr bwMode="auto">
          <a:xfrm>
            <a:off x="2357422" y="4000504"/>
            <a:ext cx="1885950" cy="2419350"/>
          </a:xfrm>
          <a:prstGeom prst="rect">
            <a:avLst/>
          </a:prstGeom>
          <a:noFill/>
          <a:ln w="9525">
            <a:noFill/>
            <a:miter lim="800000"/>
            <a:headEnd/>
            <a:tailEnd/>
          </a:ln>
          <a:effectLst/>
        </p:spPr>
      </p:pic>
      <p:pic>
        <p:nvPicPr>
          <p:cNvPr id="13" name="Picture 4">
            <a:hlinkClick r:id="" action="ppaction://hlinkshowjump?jump=endshow" highlightClick="1"/>
          </p:cNvPr>
          <p:cNvPicPr>
            <a:picLocks noChangeAspect="1" noChangeArrowheads="1"/>
          </p:cNvPicPr>
          <p:nvPr/>
        </p:nvPicPr>
        <p:blipFill>
          <a:blip r:embed="rId9"/>
          <a:srcRect/>
          <a:stretch>
            <a:fillRect/>
          </a:stretch>
        </p:blipFill>
        <p:spPr bwMode="auto">
          <a:xfrm>
            <a:off x="4643438" y="3929066"/>
            <a:ext cx="1857388" cy="245746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uk-UA" sz="1600" dirty="0"/>
          </a:p>
        </p:txBody>
      </p:sp>
      <p:sp>
        <p:nvSpPr>
          <p:cNvPr id="3" name="Содержимое 2"/>
          <p:cNvSpPr>
            <a:spLocks noGrp="1"/>
          </p:cNvSpPr>
          <p:nvPr>
            <p:ph idx="1"/>
          </p:nvPr>
        </p:nvSpPr>
        <p:spPr>
          <a:xfrm>
            <a:off x="3571868" y="357166"/>
            <a:ext cx="5143536" cy="2643206"/>
          </a:xfrm>
        </p:spPr>
        <p:txBody>
          <a:bodyPr>
            <a:normAutofit fontScale="62500" lnSpcReduction="20000"/>
          </a:bodyPr>
          <a:lstStyle/>
          <a:p>
            <a:r>
              <a:rPr lang="uk-UA" b="1" dirty="0" smtClean="0"/>
              <a:t>В </a:t>
            </a:r>
            <a:r>
              <a:rPr lang="uk-UA" b="1" dirty="0" smtClean="0">
                <a:hlinkClick r:id="rId2" tooltip="Академія мистецтв СРСР"/>
              </a:rPr>
              <a:t>Академії мистецтв</a:t>
            </a:r>
            <a:r>
              <a:rPr lang="uk-UA" b="1" dirty="0" smtClean="0"/>
              <a:t>.</a:t>
            </a:r>
            <a:endParaRPr lang="en-US" b="1" dirty="0" smtClean="0"/>
          </a:p>
          <a:p>
            <a:r>
              <a:rPr lang="en-US" b="1" dirty="0" smtClean="0"/>
              <a:t>      </a:t>
            </a:r>
            <a:r>
              <a:rPr lang="uk-UA" dirty="0" smtClean="0"/>
              <a:t>Перед Шевченком відчинилися двері в широкий світ науки й мистецтва. Він скоро став </a:t>
            </a:r>
            <a:r>
              <a:rPr lang="uk-UA" dirty="0" smtClean="0">
                <a:hlinkClick r:id="rId3" tooltip="Студент"/>
              </a:rPr>
              <a:t>студентом</a:t>
            </a:r>
            <a:r>
              <a:rPr lang="uk-UA" dirty="0" smtClean="0"/>
              <a:t> </a:t>
            </a:r>
            <a:r>
              <a:rPr lang="uk-UA" dirty="0" smtClean="0">
                <a:hlinkClick r:id="rId4" tooltip="Петербурзька академія мистецтв"/>
              </a:rPr>
              <a:t>Академії мистецтв</a:t>
            </a:r>
            <a:r>
              <a:rPr lang="uk-UA" dirty="0" smtClean="0"/>
              <a:t>, а вже там - улюбленим учнем </a:t>
            </a:r>
            <a:r>
              <a:rPr lang="uk-UA" dirty="0" smtClean="0">
                <a:hlinkClick r:id="rId5" tooltip="Карл Брюллов"/>
              </a:rPr>
              <a:t>Брюллова</a:t>
            </a:r>
            <a:r>
              <a:rPr lang="uk-UA" dirty="0" smtClean="0"/>
              <a:t>. </a:t>
            </a:r>
            <a:r>
              <a:rPr lang="uk-UA" dirty="0" err="1" smtClean="0"/>
              <a:t>Бувши</a:t>
            </a:r>
            <a:r>
              <a:rPr lang="uk-UA" dirty="0" smtClean="0"/>
              <a:t> вже неабияким </a:t>
            </a:r>
            <a:r>
              <a:rPr lang="uk-UA" dirty="0" smtClean="0">
                <a:hlinkClick r:id="rId6" tooltip="Портет"/>
              </a:rPr>
              <a:t>портретистом</a:t>
            </a:r>
            <a:r>
              <a:rPr lang="uk-UA" dirty="0" smtClean="0"/>
              <a:t>, протягом навчання він опанував також мистецтво </a:t>
            </a:r>
            <a:r>
              <a:rPr lang="uk-UA" dirty="0" smtClean="0">
                <a:hlinkClick r:id="rId7" tooltip="Гравюра"/>
              </a:rPr>
              <a:t>гравюри</a:t>
            </a:r>
            <a:r>
              <a:rPr lang="uk-UA" dirty="0" smtClean="0"/>
              <a:t> й виявив нові видатні здібності як </a:t>
            </a:r>
            <a:r>
              <a:rPr lang="uk-UA" dirty="0" smtClean="0">
                <a:hlinkClick r:id="rId8" tooltip="Графіка"/>
              </a:rPr>
              <a:t>графік</a:t>
            </a:r>
            <a:r>
              <a:rPr lang="uk-UA" dirty="0" smtClean="0"/>
              <a:t> та </a:t>
            </a:r>
            <a:r>
              <a:rPr lang="uk-UA" dirty="0" smtClean="0">
                <a:hlinkClick r:id="rId9" tooltip="Ілюстрація"/>
              </a:rPr>
              <a:t>ілюстратор</a:t>
            </a:r>
            <a:r>
              <a:rPr lang="uk-UA" dirty="0" smtClean="0"/>
              <a:t>. </a:t>
            </a:r>
            <a:endParaRPr lang="uk-UA" dirty="0"/>
          </a:p>
        </p:txBody>
      </p:sp>
      <p:pic>
        <p:nvPicPr>
          <p:cNvPr id="3079" name="Picture 7">
            <a:hlinkClick r:id="" action="ppaction://noaction" highlightClick="1"/>
          </p:cNvPr>
          <p:cNvPicPr>
            <a:picLocks noChangeAspect="1" noChangeArrowheads="1"/>
          </p:cNvPicPr>
          <p:nvPr/>
        </p:nvPicPr>
        <p:blipFill>
          <a:blip r:embed="rId10"/>
          <a:srcRect/>
          <a:stretch>
            <a:fillRect/>
          </a:stretch>
        </p:blipFill>
        <p:spPr bwMode="auto">
          <a:xfrm>
            <a:off x="571472" y="642918"/>
            <a:ext cx="3357586" cy="2166185"/>
          </a:xfrm>
          <a:prstGeom prst="rect">
            <a:avLst/>
          </a:prstGeom>
          <a:noFill/>
          <a:ln w="9525">
            <a:noFill/>
            <a:miter lim="800000"/>
            <a:headEnd/>
            <a:tailEnd/>
          </a:ln>
          <a:effectLst/>
        </p:spPr>
      </p:pic>
      <p:sp>
        <p:nvSpPr>
          <p:cNvPr id="10" name="Прямоугольник 9"/>
          <p:cNvSpPr/>
          <p:nvPr/>
        </p:nvSpPr>
        <p:spPr>
          <a:xfrm>
            <a:off x="428596" y="2857496"/>
            <a:ext cx="8215370" cy="2308324"/>
          </a:xfrm>
          <a:prstGeom prst="rect">
            <a:avLst/>
          </a:prstGeom>
        </p:spPr>
        <p:txBody>
          <a:bodyPr wrap="square">
            <a:spAutoFit/>
          </a:bodyPr>
          <a:lstStyle/>
          <a:p>
            <a:r>
              <a:rPr lang="en-US" dirty="0" smtClean="0"/>
              <a:t>	</a:t>
            </a:r>
            <a:r>
              <a:rPr lang="uk-UA" dirty="0" smtClean="0"/>
              <a:t>23 червня </a:t>
            </a:r>
            <a:r>
              <a:rPr lang="uk-UA" dirty="0" smtClean="0">
                <a:hlinkClick r:id="rId11" tooltip="1838"/>
              </a:rPr>
              <a:t>1838</a:t>
            </a:r>
            <a:r>
              <a:rPr lang="uk-UA" dirty="0" smtClean="0"/>
              <a:t> року за рисунок з </a:t>
            </a:r>
            <a:r>
              <a:rPr lang="uk-UA" dirty="0" smtClean="0">
                <a:hlinkClick r:id="rId12" tooltip="Гіпс"/>
              </a:rPr>
              <a:t>гіпсових</a:t>
            </a:r>
            <a:r>
              <a:rPr lang="uk-UA" dirty="0" smtClean="0"/>
              <a:t> фігур на місячному екзамені в </a:t>
            </a:r>
            <a:r>
              <a:rPr lang="uk-UA" dirty="0" smtClean="0">
                <a:hlinkClick r:id="rId2" tooltip="Академія мистецтв СРСР"/>
              </a:rPr>
              <a:t>Академії мистецтв</a:t>
            </a:r>
            <a:r>
              <a:rPr lang="uk-UA" dirty="0" smtClean="0"/>
              <a:t> Шевченкові виставлено номер тринадцятий (Найкраща робота оцінювалась № 1, а далі оцінки йшли по низхідній) . Після викупу оселився на 4-й лінії </a:t>
            </a:r>
            <a:r>
              <a:rPr lang="uk-UA" dirty="0" err="1" smtClean="0"/>
              <a:t>Васильєвського</a:t>
            </a:r>
            <a:r>
              <a:rPr lang="uk-UA" dirty="0" smtClean="0"/>
              <a:t> острова у будинку № 100. 2 листопада </a:t>
            </a:r>
            <a:r>
              <a:rPr lang="uk-UA" dirty="0" smtClean="0">
                <a:hlinkClick r:id="rId11" tooltip="1838"/>
              </a:rPr>
              <a:t>1838</a:t>
            </a:r>
            <a:r>
              <a:rPr lang="uk-UA" dirty="0" smtClean="0"/>
              <a:t> року Шевченко в </a:t>
            </a:r>
            <a:r>
              <a:rPr lang="uk-UA" dirty="0" smtClean="0">
                <a:hlinkClick r:id="rId13" tooltip="Гатчина"/>
              </a:rPr>
              <a:t>Гатчині</a:t>
            </a:r>
            <a:r>
              <a:rPr lang="uk-UA" dirty="0" smtClean="0"/>
              <a:t> написав «Думку» («Тяжко, важко в світі жити...»), вперше надруковано в харківському альманасі </a:t>
            </a:r>
            <a:r>
              <a:rPr lang="uk-UA" dirty="0" err="1" smtClean="0"/>
              <a:t>Бецького</a:t>
            </a:r>
            <a:r>
              <a:rPr lang="uk-UA" dirty="0" smtClean="0"/>
              <a:t> </a:t>
            </a:r>
            <a:r>
              <a:rPr lang="uk-UA" dirty="0" smtClean="0">
                <a:hlinkClick r:id="rId14" tooltip="Молодик (альманах)"/>
              </a:rPr>
              <a:t>«Молодик»</a:t>
            </a:r>
            <a:r>
              <a:rPr lang="en-US" dirty="0" smtClean="0"/>
              <a:t>.</a:t>
            </a:r>
            <a:endParaRPr lang="uk-UA" dirty="0"/>
          </a:p>
        </p:txBody>
      </p:sp>
      <p:sp>
        <p:nvSpPr>
          <p:cNvPr id="11" name="Прямоугольник 10"/>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r>
              <a:rPr lang="uk-UA" dirty="0" smtClean="0"/>
              <a:t>.</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500034" y="285728"/>
            <a:ext cx="8215370" cy="4286280"/>
          </a:xfrm>
        </p:spPr>
        <p:txBody>
          <a:bodyPr>
            <a:normAutofit fontScale="77500" lnSpcReduction="20000"/>
          </a:bodyPr>
          <a:lstStyle/>
          <a:p>
            <a:r>
              <a:rPr lang="uk-UA" dirty="0" smtClean="0"/>
              <a:t>Воднораз Шевченко наполегливо працював над поповненням своєї освіти, жадібно читав твори класиків світової літератури й захоплювався </a:t>
            </a:r>
            <a:r>
              <a:rPr lang="uk-UA" dirty="0" smtClean="0">
                <a:hlinkClick r:id="rId3" tooltip="Історія"/>
              </a:rPr>
              <a:t>історією</a:t>
            </a:r>
            <a:r>
              <a:rPr lang="uk-UA" dirty="0" smtClean="0"/>
              <a:t> та </a:t>
            </a:r>
            <a:r>
              <a:rPr lang="uk-UA" dirty="0" smtClean="0">
                <a:hlinkClick r:id="rId4" tooltip="Філософія"/>
              </a:rPr>
              <a:t>філософією</a:t>
            </a:r>
            <a:r>
              <a:rPr lang="uk-UA" dirty="0" smtClean="0"/>
              <a:t>. Під враженням вістки про смерть автора </a:t>
            </a:r>
            <a:r>
              <a:rPr lang="uk-UA" dirty="0" smtClean="0">
                <a:hlinkClick r:id="rId5" tooltip="Енеїда (Котляревський)"/>
              </a:rPr>
              <a:t>«Енеїди»</a:t>
            </a:r>
            <a:r>
              <a:rPr lang="uk-UA" dirty="0" smtClean="0"/>
              <a:t> Шевченко написав вірш «На вічну пам'ять </a:t>
            </a:r>
            <a:r>
              <a:rPr lang="uk-UA" dirty="0" smtClean="0">
                <a:hlinkClick r:id="rId6" tooltip="Іван Котляревський"/>
              </a:rPr>
              <a:t>Котляревському»</a:t>
            </a:r>
            <a:r>
              <a:rPr lang="uk-UA" dirty="0" smtClean="0"/>
              <a:t>. Разом із чотирма іншими його поезіями цей вірш побачив світ в альманасі Гребінки </a:t>
            </a:r>
            <a:r>
              <a:rPr lang="uk-UA" dirty="0" smtClean="0">
                <a:hlinkClick r:id="rId7" tooltip="Ластівка (альманах)"/>
              </a:rPr>
              <a:t>«Ластівка»</a:t>
            </a:r>
            <a:r>
              <a:rPr lang="uk-UA" dirty="0" smtClean="0"/>
              <a:t> (</a:t>
            </a:r>
            <a:r>
              <a:rPr lang="uk-UA" dirty="0" smtClean="0">
                <a:hlinkClick r:id="rId8" tooltip="1841"/>
              </a:rPr>
              <a:t>1841</a:t>
            </a:r>
            <a:r>
              <a:rPr lang="uk-UA" dirty="0" smtClean="0"/>
              <a:t>). Першу збірку своїх поетичних творів Шевченко видав </a:t>
            </a:r>
            <a:r>
              <a:rPr lang="uk-UA" dirty="0" smtClean="0">
                <a:hlinkClick r:id="rId9" tooltip="1840"/>
              </a:rPr>
              <a:t>1840</a:t>
            </a:r>
            <a:r>
              <a:rPr lang="uk-UA" dirty="0" smtClean="0"/>
              <a:t> під назвою </a:t>
            </a:r>
            <a:r>
              <a:rPr lang="uk-UA" dirty="0" smtClean="0">
                <a:hlinkClick r:id="rId10" tooltip="Кобзар (збірка)"/>
              </a:rPr>
              <a:t>«Кобзар»</a:t>
            </a:r>
            <a:r>
              <a:rPr lang="uk-UA" dirty="0" smtClean="0"/>
              <a:t> . До неї ввійшли 8 поезій: «Думи мої», «Перебендя», </a:t>
            </a:r>
            <a:r>
              <a:rPr lang="uk-UA" dirty="0" smtClean="0">
                <a:hlinkClick r:id="rId11" tooltip="Катерина (поема) (ще не написана)"/>
              </a:rPr>
              <a:t>«Катерина»</a:t>
            </a:r>
            <a:r>
              <a:rPr lang="uk-UA" dirty="0" smtClean="0"/>
              <a:t>, «Тополя», «Думка», «До </a:t>
            </a:r>
            <a:r>
              <a:rPr lang="uk-UA" dirty="0" err="1" smtClean="0"/>
              <a:t>Основ'яненка</a:t>
            </a:r>
            <a:r>
              <a:rPr lang="uk-UA" dirty="0" smtClean="0"/>
              <a:t>», «Іван Підкова», «Тарасова ніч». Окремими виданнями вийшли поеми </a:t>
            </a:r>
            <a:r>
              <a:rPr lang="uk-UA" dirty="0" smtClean="0">
                <a:hlinkClick r:id="rId12" tooltip="Гайдамаки (поема)"/>
              </a:rPr>
              <a:t>«Гайдамаки»</a:t>
            </a:r>
            <a:r>
              <a:rPr lang="uk-UA" dirty="0" smtClean="0"/>
              <a:t> (</a:t>
            </a:r>
            <a:r>
              <a:rPr lang="uk-UA" dirty="0" smtClean="0">
                <a:hlinkClick r:id="rId8" tooltip="1841"/>
              </a:rPr>
              <a:t>1841</a:t>
            </a:r>
            <a:r>
              <a:rPr lang="uk-UA" dirty="0" smtClean="0"/>
              <a:t>) та «Гамалія» (</a:t>
            </a:r>
            <a:r>
              <a:rPr lang="uk-UA" dirty="0" smtClean="0">
                <a:hlinkClick r:id="rId13" tooltip="1844"/>
              </a:rPr>
              <a:t>1844</a:t>
            </a:r>
            <a:r>
              <a:rPr lang="uk-UA" dirty="0" smtClean="0"/>
              <a:t>). </a:t>
            </a:r>
            <a:endParaRPr lang="uk-UA" dirty="0"/>
          </a:p>
        </p:txBody>
      </p:sp>
      <p:pic>
        <p:nvPicPr>
          <p:cNvPr id="4101" name="Picture 5">
            <a:hlinkClick r:id="" action="ppaction://noaction" highlightClick="1"/>
          </p:cNvPr>
          <p:cNvPicPr>
            <a:picLocks noChangeAspect="1" noChangeArrowheads="1"/>
          </p:cNvPicPr>
          <p:nvPr/>
        </p:nvPicPr>
        <p:blipFill>
          <a:blip r:embed="rId14"/>
          <a:srcRect/>
          <a:stretch>
            <a:fillRect/>
          </a:stretch>
        </p:blipFill>
        <p:spPr bwMode="auto">
          <a:xfrm>
            <a:off x="3428992" y="4214818"/>
            <a:ext cx="2571768" cy="2186003"/>
          </a:xfrm>
          <a:prstGeom prst="rect">
            <a:avLst/>
          </a:prstGeom>
          <a:noFill/>
          <a:ln w="9525">
            <a:noFill/>
            <a:miter lim="800000"/>
            <a:headEnd/>
            <a:tailEnd/>
          </a:ln>
          <a:effectLst/>
        </p:spPr>
      </p:pic>
      <p:sp>
        <p:nvSpPr>
          <p:cNvPr id="8" name="Прямоугольник 7"/>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6" name="02 - Думи мої, думи мої....mp3">
            <a:hlinkClick r:id="" action="ppaction://media"/>
          </p:cNvPr>
          <p:cNvPicPr>
            <a:picLocks noRot="1" noChangeAspect="1"/>
          </p:cNvPicPr>
          <p:nvPr>
            <a:audioFile r:link="rId1"/>
          </p:nvPr>
        </p:nvPicPr>
        <p:blipFill>
          <a:blip r:embed="rId15"/>
          <a:stretch>
            <a:fillRect/>
          </a:stretch>
        </p:blipFill>
        <p:spPr>
          <a:xfrm>
            <a:off x="0" y="67056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from="(-#ppt_w/2)" to="(#ppt_x)" calcmode="lin" valueType="num">
                                      <p:cBhvr>
                                        <p:cTn id="7" dur="600" fill="hold">
                                          <p:stCondLst>
                                            <p:cond delay="0"/>
                                          </p:stCondLst>
                                        </p:cTn>
                                        <p:tgtEl>
                                          <p:spTgt spid="4101"/>
                                        </p:tgtEl>
                                        <p:attrNameLst>
                                          <p:attrName>ppt_x</p:attrName>
                                        </p:attrNameLst>
                                      </p:cBhvr>
                                    </p:anim>
                                    <p:anim from="0" to="-1.0" calcmode="lin" valueType="num">
                                      <p:cBhvr>
                                        <p:cTn id="8" dur="200" decel="50000" autoRev="1" fill="hold">
                                          <p:stCondLst>
                                            <p:cond delay="600"/>
                                          </p:stCondLst>
                                        </p:cTn>
                                        <p:tgtEl>
                                          <p:spTgt spid="4101"/>
                                        </p:tgtEl>
                                        <p:attrNameLst>
                                          <p:attrName>xshear</p:attrName>
                                        </p:attrNameLst>
                                      </p:cBhvr>
                                    </p:anim>
                                    <p:animScale>
                                      <p:cBhvr>
                                        <p:cTn id="9" dur="200" decel="100000" autoRev="1" fill="hold">
                                          <p:stCondLst>
                                            <p:cond delay="600"/>
                                          </p:stCondLst>
                                        </p:cTn>
                                        <p:tgtEl>
                                          <p:spTgt spid="4101"/>
                                        </p:tgtEl>
                                      </p:cBhvr>
                                      <p:from x="100000" y="100000"/>
                                      <p:to x="80000" y="100000"/>
                                    </p:animScale>
                                    <p:anim by="(#ppt_h/3+#ppt_w*0.1)" calcmode="lin" valueType="num">
                                      <p:cBhvr additive="sum">
                                        <p:cTn id="10" dur="200" decel="100000" autoRev="1" fill="hold">
                                          <p:stCondLst>
                                            <p:cond delay="600"/>
                                          </p:stCondLst>
                                        </p:cTn>
                                        <p:tgtEl>
                                          <p:spTgt spid="4101"/>
                                        </p:tgtEl>
                                        <p:attrNameLst>
                                          <p:attrName>ppt_x</p:attrName>
                                        </p:attrNameLst>
                                      </p:cBhvr>
                                    </p:anim>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424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285720" y="357166"/>
            <a:ext cx="6429420" cy="5715040"/>
          </a:xfrm>
        </p:spPr>
        <p:txBody>
          <a:bodyPr>
            <a:normAutofit/>
          </a:bodyPr>
          <a:lstStyle/>
          <a:p>
            <a:r>
              <a:rPr lang="uk-UA" sz="2400" dirty="0" smtClean="0"/>
              <a:t>Вірші Шевченка справили на українське суспільство велике враження, проте російська богема загалом негативно поставилася до молодого поета, звинувативши його головним чином у тому, що він пише «мужицькою мовою». Улітку </a:t>
            </a:r>
            <a:r>
              <a:rPr lang="uk-UA" sz="2400" dirty="0" smtClean="0">
                <a:hlinkClick r:id="rId2" tooltip="1842"/>
              </a:rPr>
              <a:t>1842</a:t>
            </a:r>
            <a:r>
              <a:rPr lang="uk-UA" sz="2400" dirty="0" smtClean="0"/>
              <a:t>, використавши сюжет поеми «Катерина», Шевченко намалював </a:t>
            </a:r>
            <a:r>
              <a:rPr lang="uk-UA" sz="2400" dirty="0" smtClean="0">
                <a:hlinkClick r:id="rId3" tooltip="Олійні фарби (ще не написана)"/>
              </a:rPr>
              <a:t>олійними фарбами</a:t>
            </a:r>
            <a:r>
              <a:rPr lang="uk-UA" sz="2400" dirty="0" smtClean="0"/>
              <a:t> однойменну картину, яка стала одним з найпопулярніших творів українського </a:t>
            </a:r>
            <a:r>
              <a:rPr lang="uk-UA" sz="2400" dirty="0" smtClean="0">
                <a:hlinkClick r:id="rId4" tooltip="Живопис"/>
              </a:rPr>
              <a:t>живопису</a:t>
            </a:r>
            <a:r>
              <a:rPr lang="uk-UA" sz="2400" dirty="0" smtClean="0"/>
              <a:t>.</a:t>
            </a:r>
            <a:endParaRPr lang="uk-UA" sz="2400" dirty="0"/>
          </a:p>
        </p:txBody>
      </p:sp>
      <p:pic>
        <p:nvPicPr>
          <p:cNvPr id="5122" name="Picture 2">
            <a:hlinkClick r:id="" action="ppaction://noaction" highlightClick="1"/>
          </p:cNvPr>
          <p:cNvPicPr>
            <a:picLocks noChangeAspect="1" noChangeArrowheads="1"/>
          </p:cNvPicPr>
          <p:nvPr/>
        </p:nvPicPr>
        <p:blipFill>
          <a:blip r:embed="rId5"/>
          <a:srcRect/>
          <a:stretch>
            <a:fillRect/>
          </a:stretch>
        </p:blipFill>
        <p:spPr bwMode="auto">
          <a:xfrm>
            <a:off x="6643702" y="2071678"/>
            <a:ext cx="2084828" cy="2733677"/>
          </a:xfrm>
          <a:prstGeom prst="rect">
            <a:avLst/>
          </a:prstGeom>
          <a:noFill/>
          <a:ln w="9525">
            <a:noFill/>
            <a:miter lim="800000"/>
            <a:headEnd/>
            <a:tailEnd/>
          </a:ln>
          <a:effectLst/>
        </p:spPr>
      </p:pic>
      <p:sp>
        <p:nvSpPr>
          <p:cNvPr id="5" name="Прямоугольник 4"/>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я</a:t>
            </a:r>
            <a:endParaRPr lang="uk-UA" dirty="0"/>
          </a:p>
        </p:txBody>
      </p:sp>
      <p:sp>
        <p:nvSpPr>
          <p:cNvPr id="3" name="Содержимое 2"/>
          <p:cNvSpPr>
            <a:spLocks noGrp="1"/>
          </p:cNvSpPr>
          <p:nvPr>
            <p:ph idx="1"/>
          </p:nvPr>
        </p:nvSpPr>
        <p:spPr>
          <a:xfrm>
            <a:off x="428596" y="357166"/>
            <a:ext cx="8358246" cy="3571900"/>
          </a:xfrm>
        </p:spPr>
        <p:txBody>
          <a:bodyPr>
            <a:normAutofit fontScale="55000" lnSpcReduction="20000"/>
          </a:bodyPr>
          <a:lstStyle/>
          <a:p>
            <a:r>
              <a:rPr lang="uk-UA" b="1" dirty="0" smtClean="0"/>
              <a:t>Перша подорож Україною.</a:t>
            </a:r>
          </a:p>
          <a:p>
            <a:r>
              <a:rPr lang="uk-UA" dirty="0" smtClean="0"/>
              <a:t>       </a:t>
            </a:r>
            <a:r>
              <a:rPr lang="uk-UA" sz="3600" dirty="0" smtClean="0"/>
              <a:t>13 травня (</a:t>
            </a:r>
            <a:r>
              <a:rPr lang="uk-UA" sz="3600" dirty="0" smtClean="0">
                <a:hlinkClick r:id="rId2" tooltip="Григоріанський календар"/>
              </a:rPr>
              <a:t>25 </a:t>
            </a:r>
            <a:r>
              <a:rPr lang="uk-UA" sz="3600" dirty="0" err="1" smtClean="0">
                <a:hlinkClick r:id="rId2" tooltip="Григоріанський календар"/>
              </a:rPr>
              <a:t>травня</a:t>
            </a:r>
            <a:r>
              <a:rPr lang="uk-UA" sz="3600" dirty="0" smtClean="0"/>
              <a:t>) </a:t>
            </a:r>
            <a:r>
              <a:rPr lang="uk-UA" sz="3600" dirty="0" smtClean="0">
                <a:hlinkClick r:id="rId3" tooltip="1843"/>
              </a:rPr>
              <a:t>1843</a:t>
            </a:r>
            <a:r>
              <a:rPr lang="uk-UA" sz="3600" dirty="0" smtClean="0"/>
              <a:t> року Шевченко з </a:t>
            </a:r>
            <a:r>
              <a:rPr lang="uk-UA" sz="3600" dirty="0" smtClean="0">
                <a:hlinkClick r:id="rId4" tooltip="Петербург"/>
              </a:rPr>
              <a:t>Петербурга</a:t>
            </a:r>
            <a:r>
              <a:rPr lang="uk-UA" sz="3600" dirty="0" smtClean="0"/>
              <a:t> виїхав на </a:t>
            </a:r>
            <a:r>
              <a:rPr lang="uk-UA" sz="3600" dirty="0" smtClean="0">
                <a:hlinkClick r:id="rId5" tooltip="Україну (ще не написана)"/>
              </a:rPr>
              <a:t>Україну</a:t>
            </a:r>
            <a:r>
              <a:rPr lang="uk-UA" sz="3600" dirty="0" smtClean="0"/>
              <a:t>. Зупинився поет у </a:t>
            </a:r>
            <a:r>
              <a:rPr lang="uk-UA" sz="3600" dirty="0" smtClean="0">
                <a:hlinkClick r:id="rId6" tooltip="Качанівка (національний історико-культурний заповідник)"/>
              </a:rPr>
              <a:t>Качанівці</a:t>
            </a:r>
            <a:r>
              <a:rPr lang="uk-UA" sz="3600" dirty="0" smtClean="0"/>
              <a:t> на Чернігівщині (маєток поміщика </a:t>
            </a:r>
            <a:r>
              <a:rPr lang="uk-UA" sz="3600" dirty="0" smtClean="0">
                <a:hlinkClick r:id="rId7" tooltip="Тарновський Григорій Степанович"/>
              </a:rPr>
              <a:t>Григорія Тарновського</a:t>
            </a:r>
            <a:r>
              <a:rPr lang="uk-UA" sz="3600" dirty="0" smtClean="0"/>
              <a:t>). В червні </a:t>
            </a:r>
            <a:r>
              <a:rPr lang="uk-UA" sz="3600" dirty="0" smtClean="0">
                <a:hlinkClick r:id="rId3" tooltip="1843"/>
              </a:rPr>
              <a:t>1843</a:t>
            </a:r>
            <a:r>
              <a:rPr lang="uk-UA" sz="3600" dirty="0" smtClean="0"/>
              <a:t> побував у </a:t>
            </a:r>
            <a:r>
              <a:rPr lang="uk-UA" sz="3600" dirty="0" smtClean="0">
                <a:hlinkClick r:id="rId8" tooltip="Київ"/>
              </a:rPr>
              <a:t>Києві</a:t>
            </a:r>
            <a:r>
              <a:rPr lang="uk-UA" sz="3600" dirty="0" smtClean="0"/>
              <a:t>, де познайомився з </a:t>
            </a:r>
            <a:r>
              <a:rPr lang="uk-UA" sz="3600" dirty="0" smtClean="0">
                <a:hlinkClick r:id="rId9" tooltip="Максимович Михайло"/>
              </a:rPr>
              <a:t>М. Максимовичем</a:t>
            </a:r>
            <a:r>
              <a:rPr lang="uk-UA" sz="3600" dirty="0" smtClean="0"/>
              <a:t> та </a:t>
            </a:r>
            <a:r>
              <a:rPr lang="uk-UA" sz="3600" dirty="0" smtClean="0">
                <a:hlinkClick r:id="rId10" tooltip="Куліш Пантелеймон"/>
              </a:rPr>
              <a:t>П. Кулішем</a:t>
            </a:r>
            <a:r>
              <a:rPr lang="uk-UA" sz="3600" dirty="0" smtClean="0"/>
              <a:t> і на </a:t>
            </a:r>
            <a:r>
              <a:rPr lang="uk-UA" sz="3600" dirty="0" smtClean="0">
                <a:hlinkClick r:id="rId11" tooltip="Полтавська губернія"/>
              </a:rPr>
              <a:t>Полтавщині</a:t>
            </a:r>
            <a:r>
              <a:rPr lang="uk-UA" sz="3600" dirty="0" smtClean="0"/>
              <a:t> відвідав </a:t>
            </a:r>
            <a:r>
              <a:rPr lang="uk-UA" sz="3600" dirty="0" smtClean="0">
                <a:hlinkClick r:id="rId12" tooltip="Євген Гребінка"/>
              </a:rPr>
              <a:t>Є. Гребінку</a:t>
            </a:r>
            <a:r>
              <a:rPr lang="uk-UA" sz="3600" dirty="0" smtClean="0"/>
              <a:t>. В липні </a:t>
            </a:r>
            <a:r>
              <a:rPr lang="uk-UA" sz="3600" dirty="0" smtClean="0">
                <a:hlinkClick r:id="rId3" tooltip="1843"/>
              </a:rPr>
              <a:t>1843</a:t>
            </a:r>
            <a:r>
              <a:rPr lang="uk-UA" sz="3600" dirty="0" smtClean="0"/>
              <a:t> року у с. </a:t>
            </a:r>
            <a:r>
              <a:rPr lang="uk-UA" sz="3600" dirty="0" err="1" smtClean="0"/>
              <a:t>Ковалівці</a:t>
            </a:r>
            <a:r>
              <a:rPr lang="uk-UA" sz="3600" dirty="0" smtClean="0"/>
              <a:t> Шевченко відвідує </a:t>
            </a:r>
            <a:r>
              <a:rPr lang="uk-UA" sz="3600" dirty="0" smtClean="0">
                <a:hlinkClick r:id="rId13" tooltip="Капніст Олексій Васильович"/>
              </a:rPr>
              <a:t>Олексія Капніста</a:t>
            </a:r>
            <a:r>
              <a:rPr lang="uk-UA" sz="3600" dirty="0" smtClean="0"/>
              <a:t> (учасник руху декабристів, син автора «Оди на рабство» і комедії «Ябеда»). Обидва поїхали у місто </a:t>
            </a:r>
            <a:r>
              <a:rPr lang="uk-UA" sz="3600" dirty="0" smtClean="0">
                <a:hlinkClick r:id="rId14" tooltip="Яготин"/>
              </a:rPr>
              <a:t>Яготин</a:t>
            </a:r>
            <a:r>
              <a:rPr lang="uk-UA" sz="3600" dirty="0" smtClean="0"/>
              <a:t> до </a:t>
            </a:r>
            <a:r>
              <a:rPr lang="uk-UA" sz="3600" dirty="0" smtClean="0">
                <a:hlinkClick r:id="rId15" tooltip="Рєпнін-Волконський Микола Григорович"/>
              </a:rPr>
              <a:t>Миколи </a:t>
            </a:r>
            <a:r>
              <a:rPr lang="uk-UA" sz="3600" u="sng" dirty="0" smtClean="0">
                <a:hlinkClick r:id="rId15" tooltip="Рєпнін-Волконський Микола Григорович"/>
              </a:rPr>
              <a:t>Рєпніна-Волконського</a:t>
            </a:r>
            <a:r>
              <a:rPr lang="uk-UA" sz="3600" dirty="0" smtClean="0"/>
              <a:t> оглянути галерею картин і на замовлення Григорія Тарновського зробити копію з портрета Миколи Рєпніна</a:t>
            </a:r>
            <a:r>
              <a:rPr lang="uk-UA" dirty="0" smtClean="0"/>
              <a:t>.</a:t>
            </a:r>
            <a:endParaRPr lang="uk-UA" dirty="0"/>
          </a:p>
        </p:txBody>
      </p:sp>
      <p:pic>
        <p:nvPicPr>
          <p:cNvPr id="2051" name="Picture 3"/>
          <p:cNvPicPr>
            <a:picLocks noChangeAspect="1" noChangeArrowheads="1"/>
          </p:cNvPicPr>
          <p:nvPr/>
        </p:nvPicPr>
        <p:blipFill>
          <a:blip r:embed="rId16"/>
          <a:srcRect/>
          <a:stretch>
            <a:fillRect/>
          </a:stretch>
        </p:blipFill>
        <p:spPr bwMode="auto">
          <a:xfrm>
            <a:off x="2643174" y="3929066"/>
            <a:ext cx="3643338" cy="2578992"/>
          </a:xfrm>
          <a:prstGeom prst="rect">
            <a:avLst/>
          </a:prstGeom>
          <a:noFill/>
          <a:ln w="9525">
            <a:noFill/>
            <a:miter lim="800000"/>
            <a:headEnd/>
            <a:tailEnd/>
          </a:ln>
          <a:effectLst/>
        </p:spPr>
      </p:pic>
      <p:pic>
        <p:nvPicPr>
          <p:cNvPr id="2052" name="Picture 4"/>
          <p:cNvPicPr>
            <a:picLocks noChangeAspect="1" noChangeArrowheads="1"/>
          </p:cNvPicPr>
          <p:nvPr/>
        </p:nvPicPr>
        <p:blipFill>
          <a:blip r:embed="rId17"/>
          <a:srcRect/>
          <a:stretch>
            <a:fillRect/>
          </a:stretch>
        </p:blipFill>
        <p:spPr bwMode="auto">
          <a:xfrm>
            <a:off x="357158" y="3929066"/>
            <a:ext cx="2286016" cy="2358424"/>
          </a:xfrm>
          <a:prstGeom prst="rect">
            <a:avLst/>
          </a:prstGeom>
          <a:noFill/>
          <a:ln w="9525">
            <a:noFill/>
            <a:miter lim="800000"/>
            <a:headEnd/>
            <a:tailEnd/>
          </a:ln>
          <a:effectLst/>
        </p:spPr>
      </p:pic>
      <p:sp>
        <p:nvSpPr>
          <p:cNvPr id="7" name="Прямоугольник 6"/>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0" y="357166"/>
            <a:ext cx="5715008" cy="6500834"/>
          </a:xfrm>
        </p:spPr>
        <p:txBody>
          <a:bodyPr>
            <a:normAutofit/>
          </a:bodyPr>
          <a:lstStyle/>
          <a:p>
            <a:r>
              <a:rPr lang="uk-UA" sz="2400" dirty="0" smtClean="0"/>
              <a:t>       20 вересня </a:t>
            </a:r>
            <a:r>
              <a:rPr lang="uk-UA" sz="2400" dirty="0" smtClean="0">
                <a:hlinkClick r:id="rId2" tooltip="1843"/>
              </a:rPr>
              <a:t>1843</a:t>
            </a:r>
            <a:r>
              <a:rPr lang="uk-UA" sz="2400" dirty="0" smtClean="0"/>
              <a:t> року гостює в рідному </a:t>
            </a:r>
            <a:r>
              <a:rPr lang="uk-UA" sz="2400" dirty="0" smtClean="0">
                <a:hlinkClick r:id="rId3" tooltip="Шевченкове (Звенигородський район)"/>
              </a:rPr>
              <a:t>селі Кирилівці</a:t>
            </a:r>
            <a:r>
              <a:rPr lang="uk-UA" sz="2400" dirty="0" smtClean="0"/>
              <a:t>, Звенигородського повіту, на Київщині у сестри та братів. Протягом жовтня-грудня </a:t>
            </a:r>
            <a:r>
              <a:rPr lang="uk-UA" sz="2400" dirty="0" smtClean="0">
                <a:hlinkClick r:id="rId2" tooltip="1843"/>
              </a:rPr>
              <a:t>1843</a:t>
            </a:r>
            <a:r>
              <a:rPr lang="uk-UA" sz="2400" dirty="0" smtClean="0"/>
              <a:t> року перебуває в м. </a:t>
            </a:r>
            <a:r>
              <a:rPr lang="uk-UA" sz="2400" dirty="0" smtClean="0">
                <a:hlinkClick r:id="rId4" tooltip="Яготин"/>
              </a:rPr>
              <a:t>Яготині</a:t>
            </a:r>
            <a:r>
              <a:rPr lang="uk-UA" sz="2400" dirty="0" smtClean="0"/>
              <a:t> на </a:t>
            </a:r>
            <a:r>
              <a:rPr lang="uk-UA" sz="2400" dirty="0" smtClean="0">
                <a:hlinkClick r:id="rId5" tooltip="Полтавщина"/>
              </a:rPr>
              <a:t>Полтавщині</a:t>
            </a:r>
            <a:r>
              <a:rPr lang="uk-UA" sz="2400" dirty="0" smtClean="0"/>
              <a:t> у Рєпніних, де на замовлення Олексія Капніста виконує дві копії з портрета М. Рєпніна.</a:t>
            </a:r>
          </a:p>
          <a:p>
            <a:endParaRPr lang="uk-UA" dirty="0" smtClean="0"/>
          </a:p>
          <a:p>
            <a:endParaRPr lang="uk-UA" dirty="0"/>
          </a:p>
        </p:txBody>
      </p:sp>
      <p:sp>
        <p:nvSpPr>
          <p:cNvPr id="4" name="Прямоугольник 3"/>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7170" name="Picture 2">
            <a:hlinkClick r:id="" action="ppaction://noaction" highlightClick="1"/>
          </p:cNvPr>
          <p:cNvPicPr>
            <a:picLocks noChangeAspect="1" noChangeArrowheads="1"/>
          </p:cNvPicPr>
          <p:nvPr/>
        </p:nvPicPr>
        <p:blipFill>
          <a:blip r:embed="rId6"/>
          <a:srcRect/>
          <a:stretch>
            <a:fillRect/>
          </a:stretch>
        </p:blipFill>
        <p:spPr bwMode="auto">
          <a:xfrm>
            <a:off x="5500694" y="428604"/>
            <a:ext cx="3280415" cy="44329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uk-UA" dirty="0"/>
          </a:p>
        </p:txBody>
      </p:sp>
      <p:sp>
        <p:nvSpPr>
          <p:cNvPr id="3" name="Содержимое 2"/>
          <p:cNvSpPr>
            <a:spLocks noGrp="1"/>
          </p:cNvSpPr>
          <p:nvPr>
            <p:ph idx="1"/>
          </p:nvPr>
        </p:nvSpPr>
        <p:spPr>
          <a:xfrm>
            <a:off x="357158" y="428604"/>
            <a:ext cx="8358246" cy="3786214"/>
          </a:xfrm>
        </p:spPr>
        <p:txBody>
          <a:bodyPr>
            <a:normAutofit fontScale="70000" lnSpcReduction="20000"/>
          </a:bodyPr>
          <a:lstStyle/>
          <a:p>
            <a:r>
              <a:rPr lang="uk-UA" b="1" dirty="0" smtClean="0"/>
              <a:t>Друга подорож Україною.</a:t>
            </a:r>
          </a:p>
          <a:p>
            <a:r>
              <a:rPr lang="uk-UA" sz="2900" dirty="0" smtClean="0"/>
              <a:t>        31 березня </a:t>
            </a:r>
            <a:r>
              <a:rPr lang="uk-UA" sz="2900" dirty="0" smtClean="0">
                <a:hlinkClick r:id="rId2" tooltip="1845"/>
              </a:rPr>
              <a:t>1845</a:t>
            </a:r>
            <a:r>
              <a:rPr lang="uk-UA" sz="2900" dirty="0" smtClean="0"/>
              <a:t> року Шевченко виїхав з Петербурга через Москву до Києва. В Москві зустрічався з </a:t>
            </a:r>
            <a:r>
              <a:rPr lang="uk-UA" sz="2900" dirty="0" smtClean="0">
                <a:hlinkClick r:id="rId3" tooltip="Щепкін Михайло Семенович"/>
              </a:rPr>
              <a:t>Михайлом </a:t>
            </a:r>
            <a:r>
              <a:rPr lang="uk-UA" sz="2900" dirty="0" err="1" smtClean="0">
                <a:hlinkClick r:id="rId3" tooltip="Щепкін Михайло Семенович"/>
              </a:rPr>
              <a:t>Щепкіним</a:t>
            </a:r>
            <a:r>
              <a:rPr lang="uk-UA" sz="2900" dirty="0" smtClean="0"/>
              <a:t>, оглядав </a:t>
            </a:r>
            <a:r>
              <a:rPr lang="uk-UA" sz="2900" dirty="0" smtClean="0">
                <a:hlinkClick r:id="rId4" tooltip="Кремль"/>
              </a:rPr>
              <a:t>Кремль</a:t>
            </a:r>
            <a:r>
              <a:rPr lang="uk-UA" sz="2900" dirty="0" smtClean="0"/>
              <a:t>. По дорозі до </a:t>
            </a:r>
            <a:r>
              <a:rPr lang="uk-UA" sz="2900" dirty="0" smtClean="0">
                <a:hlinkClick r:id="rId5" tooltip="Київ"/>
              </a:rPr>
              <a:t>Києва</a:t>
            </a:r>
            <a:r>
              <a:rPr lang="uk-UA" sz="2900" dirty="0" smtClean="0"/>
              <a:t> Шевченко проїжджав </a:t>
            </a:r>
            <a:r>
              <a:rPr lang="uk-UA" sz="2900" dirty="0" err="1" smtClean="0">
                <a:hlinkClick r:id="rId6" tooltip="Подольськ"/>
              </a:rPr>
              <a:t>Подольськ</a:t>
            </a:r>
            <a:r>
              <a:rPr lang="uk-UA" sz="2900" dirty="0" smtClean="0"/>
              <a:t>, </a:t>
            </a:r>
            <a:r>
              <a:rPr lang="uk-UA" sz="2900" dirty="0" smtClean="0">
                <a:hlinkClick r:id="rId7" tooltip="Тула"/>
              </a:rPr>
              <a:t>Тулу</a:t>
            </a:r>
            <a:r>
              <a:rPr lang="uk-UA" sz="2900" dirty="0" smtClean="0"/>
              <a:t>, </a:t>
            </a:r>
            <a:r>
              <a:rPr lang="uk-UA" sz="2900" dirty="0" smtClean="0">
                <a:hlinkClick r:id="rId8" tooltip="Орел (місто)"/>
              </a:rPr>
              <a:t>Орел</a:t>
            </a:r>
            <a:r>
              <a:rPr lang="uk-UA" sz="2900" dirty="0" smtClean="0"/>
              <a:t>, </a:t>
            </a:r>
            <a:r>
              <a:rPr lang="uk-UA" sz="2900" dirty="0" err="1" smtClean="0">
                <a:hlinkClick r:id="rId9" tooltip="Кроми (ще не написана)"/>
              </a:rPr>
              <a:t>Кроми</a:t>
            </a:r>
            <a:r>
              <a:rPr lang="uk-UA" sz="2900" dirty="0" smtClean="0"/>
              <a:t>, </a:t>
            </a:r>
            <a:r>
              <a:rPr lang="uk-UA" sz="2900" dirty="0" err="1" smtClean="0">
                <a:hlinkClick r:id="rId10" tooltip="Есмань"/>
              </a:rPr>
              <a:t>Есмань</a:t>
            </a:r>
            <a:r>
              <a:rPr lang="uk-UA" sz="2900" dirty="0" smtClean="0"/>
              <a:t>, хутір </a:t>
            </a:r>
            <a:r>
              <a:rPr lang="uk-UA" sz="2900" dirty="0" smtClean="0">
                <a:hlinkClick r:id="rId11" tooltip="Забіла Віктор Миколайович"/>
              </a:rPr>
              <a:t>Віктора Забіли</a:t>
            </a:r>
            <a:r>
              <a:rPr lang="uk-UA" sz="2900" dirty="0" smtClean="0"/>
              <a:t> під </a:t>
            </a:r>
            <a:r>
              <a:rPr lang="uk-UA" sz="2900" dirty="0" err="1" smtClean="0"/>
              <a:t>Борзною</a:t>
            </a:r>
            <a:r>
              <a:rPr lang="uk-UA" sz="2900" dirty="0" smtClean="0"/>
              <a:t> (</a:t>
            </a:r>
            <a:r>
              <a:rPr lang="uk-UA" sz="2900" dirty="0" err="1" smtClean="0"/>
              <a:t>Кукуріковщину</a:t>
            </a:r>
            <a:r>
              <a:rPr lang="uk-UA" sz="2900" dirty="0" smtClean="0"/>
              <a:t>). Протягом весни-осені </a:t>
            </a:r>
            <a:r>
              <a:rPr lang="uk-UA" sz="2900" dirty="0" smtClean="0">
                <a:hlinkClick r:id="rId2" tooltip="1845"/>
              </a:rPr>
              <a:t>1845</a:t>
            </a:r>
            <a:r>
              <a:rPr lang="uk-UA" sz="2900" dirty="0" smtClean="0"/>
              <a:t> року перебуває в селі </a:t>
            </a:r>
            <a:r>
              <a:rPr lang="uk-UA" sz="2900" dirty="0" err="1" smtClean="0">
                <a:hlinkClick r:id="rId12" tooltip="Мар'їнське"/>
              </a:rPr>
              <a:t>Мар’їнському</a:t>
            </a:r>
            <a:r>
              <a:rPr lang="uk-UA" sz="2900" dirty="0" smtClean="0"/>
              <a:t> на Полтавщині). Жив він у поміщика О. Лук’яновича  (в окремому від панів приміщенні), малював портрети і краєвиди. Тут поет здружився з селянами, охоче з ними зустрічався і розмовляв. У вересні гостює у своїх родичів у с. Кирилівці, відвідує сестру Катерину в с. Зелена Діброва, був у с. Княжому. </a:t>
            </a:r>
            <a:endParaRPr lang="uk-UA" sz="2900" b="1" dirty="0"/>
          </a:p>
        </p:txBody>
      </p:sp>
      <p:pic>
        <p:nvPicPr>
          <p:cNvPr id="6146" name="Picture 2"/>
          <p:cNvPicPr>
            <a:picLocks noChangeAspect="1" noChangeArrowheads="1"/>
          </p:cNvPicPr>
          <p:nvPr/>
        </p:nvPicPr>
        <p:blipFill>
          <a:blip r:embed="rId13"/>
          <a:srcRect/>
          <a:stretch>
            <a:fillRect/>
          </a:stretch>
        </p:blipFill>
        <p:spPr bwMode="auto">
          <a:xfrm>
            <a:off x="2643174" y="3786190"/>
            <a:ext cx="1895475" cy="2409825"/>
          </a:xfrm>
          <a:prstGeom prst="rect">
            <a:avLst/>
          </a:prstGeom>
          <a:noFill/>
          <a:ln w="9525">
            <a:noFill/>
            <a:miter lim="800000"/>
            <a:headEnd/>
            <a:tailEnd/>
          </a:ln>
          <a:effectLst/>
        </p:spPr>
      </p:pic>
      <p:sp>
        <p:nvSpPr>
          <p:cNvPr id="5" name="Прямоугольник 4"/>
          <p:cNvSpPr/>
          <p:nvPr/>
        </p:nvSpPr>
        <p:spPr>
          <a:xfrm>
            <a:off x="7143768" y="6072206"/>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6147" name="Picture 3"/>
          <p:cNvPicPr>
            <a:picLocks noChangeAspect="1" noChangeArrowheads="1"/>
          </p:cNvPicPr>
          <p:nvPr/>
        </p:nvPicPr>
        <p:blipFill>
          <a:blip r:embed="rId14"/>
          <a:srcRect/>
          <a:stretch>
            <a:fillRect/>
          </a:stretch>
        </p:blipFill>
        <p:spPr bwMode="auto">
          <a:xfrm>
            <a:off x="4500562" y="3786190"/>
            <a:ext cx="1885950"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074"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0" y="1"/>
            <a:ext cx="2714612" cy="3970318"/>
          </a:xfrm>
          <a:prstGeom prst="rect">
            <a:avLst/>
          </a:prstGeom>
        </p:spPr>
        <p:txBody>
          <a:bodyPr wrap="square">
            <a:spAutoFit/>
          </a:bodyPr>
          <a:lstStyle/>
          <a:p>
            <a:r>
              <a:rPr lang="uk-UA" dirty="0" smtClean="0"/>
              <a:t>Ставши співробітником Київської Археографічної Комісії, Шевченко багато подорожував Україною, збирав </a:t>
            </a:r>
            <a:r>
              <a:rPr lang="uk-UA" dirty="0" smtClean="0">
                <a:hlinkClick r:id="rId4" tooltip="Фольклор"/>
              </a:rPr>
              <a:t>фольклорні</a:t>
            </a:r>
            <a:r>
              <a:rPr lang="uk-UA" dirty="0" smtClean="0"/>
              <a:t> й </a:t>
            </a:r>
            <a:r>
              <a:rPr lang="uk-UA" dirty="0" smtClean="0">
                <a:hlinkClick r:id="rId5" tooltip="Етнографія"/>
              </a:rPr>
              <a:t>етнографічні</a:t>
            </a:r>
            <a:r>
              <a:rPr lang="uk-UA" dirty="0" smtClean="0"/>
              <a:t> матеріали та змальовував історичні й архітектурні пам'ятки . </a:t>
            </a:r>
            <a:endParaRPr lang="uk-UA" dirty="0"/>
          </a:p>
        </p:txBody>
      </p:sp>
      <p:sp>
        <p:nvSpPr>
          <p:cNvPr id="6" name="Прямоугольник 5"/>
          <p:cNvSpPr/>
          <p:nvPr/>
        </p:nvSpPr>
        <p:spPr>
          <a:xfrm>
            <a:off x="6143636" y="0"/>
            <a:ext cx="2786050" cy="3139321"/>
          </a:xfrm>
          <a:prstGeom prst="rect">
            <a:avLst/>
          </a:prstGeom>
        </p:spPr>
        <p:txBody>
          <a:bodyPr wrap="square">
            <a:spAutoFit/>
          </a:bodyPr>
          <a:lstStyle/>
          <a:p>
            <a:r>
              <a:rPr lang="uk-UA" dirty="0" smtClean="0"/>
              <a:t>Восени та протягом зими</a:t>
            </a:r>
            <a:r>
              <a:rPr lang="uk-UA" dirty="0" smtClean="0">
                <a:hlinkClick r:id="rId6" tooltip="1845"/>
              </a:rPr>
              <a:t>1845</a:t>
            </a:r>
            <a:r>
              <a:rPr lang="uk-UA" dirty="0" smtClean="0"/>
              <a:t> року Шевченко написав такі твори: «Іван Гус» («Єретик»), «Сліпий», «Великий льох», «Наймичка», «Кавказ», «І мертвим, і живим…», «Холодний Яр», «Давидові псалми». </a:t>
            </a:r>
            <a:endParaRPr lang="uk-UA" dirty="0"/>
          </a:p>
        </p:txBody>
      </p:sp>
      <p:pic>
        <p:nvPicPr>
          <p:cNvPr id="7" name="Picture 2"/>
          <p:cNvPicPr>
            <a:picLocks noChangeAspect="1" noChangeArrowheads="1"/>
          </p:cNvPicPr>
          <p:nvPr/>
        </p:nvPicPr>
        <p:blipFill>
          <a:blip r:embed="rId7"/>
          <a:srcRect/>
          <a:stretch>
            <a:fillRect/>
          </a:stretch>
        </p:blipFill>
        <p:spPr bwMode="auto">
          <a:xfrm>
            <a:off x="0" y="3985751"/>
            <a:ext cx="2143140" cy="2872249"/>
          </a:xfrm>
          <a:prstGeom prst="rect">
            <a:avLst/>
          </a:prstGeom>
          <a:noFill/>
          <a:ln w="9525">
            <a:noFill/>
            <a:miter lim="800000"/>
            <a:headEnd/>
            <a:tailEnd/>
          </a:ln>
          <a:effectLst/>
        </p:spPr>
      </p:pic>
      <p:sp>
        <p:nvSpPr>
          <p:cNvPr id="8" name="Прямоугольник 7"/>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9" name="03 - Наймичка.mp3">
            <a:hlinkClick r:id="" action="ppaction://media"/>
          </p:cNvPr>
          <p:cNvPicPr>
            <a:picLocks noRot="1" noChangeAspect="1"/>
          </p:cNvPicPr>
          <p:nvPr>
            <a:audioFile r:link="rId1"/>
          </p:nvPr>
        </p:nvPicPr>
        <p:blipFill>
          <a:blip r:embed="rId8"/>
          <a:stretch>
            <a:fillRect/>
          </a:stretch>
        </p:blipFill>
        <p:spPr>
          <a:xfrm>
            <a:off x="9067800" y="6705600"/>
            <a:ext cx="152400"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195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Picture 4"/>
          <p:cNvPicPr>
            <a:picLocks noChangeAspect="1" noChangeArrowheads="1"/>
          </p:cNvPicPr>
          <p:nvPr/>
        </p:nvPicPr>
        <p:blipFill>
          <a:blip r:embed="rId3"/>
          <a:srcRect/>
          <a:stretch>
            <a:fillRect/>
          </a:stretch>
        </p:blipFill>
        <p:spPr bwMode="auto">
          <a:xfrm>
            <a:off x="-99392" y="0"/>
            <a:ext cx="9243392" cy="6858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142908" y="3603105"/>
            <a:ext cx="1928826" cy="3254895"/>
          </a:xfrm>
          <a:prstGeom prst="rect">
            <a:avLst/>
          </a:prstGeom>
          <a:noFill/>
          <a:ln w="9525">
            <a:noFill/>
            <a:miter lim="800000"/>
            <a:headEnd/>
            <a:tailEnd/>
          </a:ln>
          <a:effectLst/>
        </p:spPr>
      </p:pic>
      <p:sp>
        <p:nvSpPr>
          <p:cNvPr id="7" name="Прямоугольник 6"/>
          <p:cNvSpPr/>
          <p:nvPr/>
        </p:nvSpPr>
        <p:spPr>
          <a:xfrm>
            <a:off x="5500694" y="0"/>
            <a:ext cx="3643306" cy="4093428"/>
          </a:xfrm>
          <a:prstGeom prst="rect">
            <a:avLst/>
          </a:prstGeom>
        </p:spPr>
        <p:txBody>
          <a:bodyPr wrap="square">
            <a:spAutoFit/>
          </a:bodyPr>
          <a:lstStyle/>
          <a:p>
            <a:r>
              <a:rPr lang="uk-UA" sz="2000" dirty="0" smtClean="0">
                <a:solidFill>
                  <a:schemeClr val="bg1">
                    <a:lumMod val="95000"/>
                  </a:schemeClr>
                </a:solidFill>
              </a:rPr>
              <a:t>	 Через їхній яскраво </a:t>
            </a:r>
            <a:r>
              <a:rPr lang="uk-UA" sz="2000" dirty="0" err="1" smtClean="0">
                <a:solidFill>
                  <a:schemeClr val="bg1">
                    <a:lumMod val="95000"/>
                  </a:schemeClr>
                </a:solidFill>
              </a:rPr>
              <a:t>антирежимний</a:t>
            </a:r>
            <a:r>
              <a:rPr lang="uk-UA" sz="2000" dirty="0" smtClean="0">
                <a:solidFill>
                  <a:schemeClr val="bg1">
                    <a:lumMod val="95000"/>
                  </a:schemeClr>
                </a:solidFill>
              </a:rPr>
              <a:t> характер нові поетичні твори Шевченка не могли бути надруковані й тому розповсюджувались серед народу в рукописних списках. Сам Шевченко переписав їх для себе у спеціальний зошит-альбом, якому дав назву «Три літа» (1843 — 1845</a:t>
            </a:r>
            <a:r>
              <a:rPr lang="en-US" sz="2000" dirty="0" smtClean="0">
                <a:solidFill>
                  <a:schemeClr val="bg1">
                    <a:lumMod val="95000"/>
                  </a:schemeClr>
                </a:solidFill>
              </a:rPr>
              <a:t>).</a:t>
            </a:r>
            <a:endParaRPr lang="uk-UA" sz="2000" dirty="0">
              <a:solidFill>
                <a:schemeClr val="bg1">
                  <a:lumMod val="95000"/>
                </a:schemeClr>
              </a:solidFill>
            </a:endParaRPr>
          </a:p>
        </p:txBody>
      </p:sp>
      <p:sp>
        <p:nvSpPr>
          <p:cNvPr id="8" name="Прямоугольник 7"/>
          <p:cNvSpPr/>
          <p:nvPr/>
        </p:nvSpPr>
        <p:spPr>
          <a:xfrm>
            <a:off x="-142908" y="0"/>
            <a:ext cx="2714644" cy="2862322"/>
          </a:xfrm>
          <a:prstGeom prst="rect">
            <a:avLst/>
          </a:prstGeom>
        </p:spPr>
        <p:txBody>
          <a:bodyPr wrap="square">
            <a:spAutoFit/>
          </a:bodyPr>
          <a:lstStyle/>
          <a:p>
            <a:r>
              <a:rPr lang="uk-UA" dirty="0" smtClean="0">
                <a:solidFill>
                  <a:schemeClr val="bg1">
                    <a:lumMod val="95000"/>
                  </a:schemeClr>
                </a:solidFill>
              </a:rPr>
              <a:t>Важко захворівши, написав наприкінці 1845 вірш «Заповіт», у якому проголосив заклик до революційної боротьби за визволення свого поневоленого народу. </a:t>
            </a:r>
            <a:endParaRPr lang="uk-UA" dirty="0"/>
          </a:p>
        </p:txBody>
      </p:sp>
      <p:sp>
        <p:nvSpPr>
          <p:cNvPr id="9" name="Прямоугольник 8"/>
          <p:cNvSpPr/>
          <p:nvPr/>
        </p:nvSpPr>
        <p:spPr>
          <a:xfrm>
            <a:off x="7529455" y="6488668"/>
            <a:ext cx="1614545" cy="369332"/>
          </a:xfrm>
          <a:prstGeom prst="rect">
            <a:avLst/>
          </a:prstGeom>
        </p:spPr>
        <p:txBody>
          <a:bodyPr wrap="none">
            <a:spAutoFit/>
          </a:bodyPr>
          <a:lstStyle/>
          <a:p>
            <a:r>
              <a:rPr lang="uk-UA" dirty="0" smtClean="0">
                <a:hlinkClick r:id="" action="ppaction://hlinkshowjump?jump=firstslide"/>
              </a:rPr>
              <a:t>На початок.</a:t>
            </a:r>
            <a:endParaRPr lang="uk-UA" dirty="0"/>
          </a:p>
        </p:txBody>
      </p:sp>
      <p:pic>
        <p:nvPicPr>
          <p:cNvPr id="10" name="07 - Заповіт.mp3">
            <a:hlinkClick r:id="" action="ppaction://media"/>
          </p:cNvPr>
          <p:cNvPicPr>
            <a:picLocks noGrp="1" noRot="1" noChangeAspect="1"/>
          </p:cNvPicPr>
          <p:nvPr>
            <p:ph idx="1"/>
            <a:audioFile r:link="rId1"/>
          </p:nvPr>
        </p:nvPicPr>
        <p:blipFill>
          <a:blip r:embed="rId5"/>
          <a:stretch>
            <a:fillRect/>
          </a:stretch>
        </p:blipFill>
        <p:spPr>
          <a:xfrm>
            <a:off x="9010644" y="6724644"/>
            <a:ext cx="133356" cy="133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61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Другая 18">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0000"/>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565</TotalTime>
  <Words>1195</Words>
  <Application>Microsoft Office PowerPoint</Application>
  <PresentationFormat>Экран (4:3)</PresentationFormat>
  <Paragraphs>51</Paragraphs>
  <Slides>15</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Шевченко Тарас Григорович  (1814-1861) </vt:lpstr>
      <vt:lpstr>Презентация PowerPoint</vt:lpstr>
      <vt:lpstr>Презентация PowerPoint</vt:lpstr>
      <vt:lpstr>Презентация PowerPoint</vt:lpstr>
      <vt:lpstr>я</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Шевченко Тарас Григорович (1814-1861)</dc:title>
  <dc:creator>User</dc:creator>
  <cp:lastModifiedBy>User</cp:lastModifiedBy>
  <cp:revision>61</cp:revision>
  <dcterms:created xsi:type="dcterms:W3CDTF">2012-02-01T16:09:01Z</dcterms:created>
  <dcterms:modified xsi:type="dcterms:W3CDTF">2014-01-27T20:47:28Z</dcterms:modified>
</cp:coreProperties>
</file>